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9" r:id="rId4"/>
    <p:sldId id="271" r:id="rId5"/>
    <p:sldId id="270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5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84" autoAdjust="0"/>
    <p:restoredTop sz="94608"/>
  </p:normalViewPr>
  <p:slideViewPr>
    <p:cSldViewPr snapToGrid="0" snapToObjects="1">
      <p:cViewPr varScale="1">
        <p:scale>
          <a:sx n="121" d="100"/>
          <a:sy n="121" d="100"/>
        </p:scale>
        <p:origin x="168" y="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DB6AA-5097-A245-AA36-2E97ECFC2A11}" type="datetimeFigureOut">
              <a:rPr lang="en-US" smtClean="0"/>
              <a:t>4/11/23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C01D7-7785-7A44-95BF-A90AAE740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5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DECEB-8DF9-884C-868D-B38C3FE7E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5465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028DE-C91D-1942-8422-E427250BC7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3055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4899F-B126-4547-82EC-BA1E5BC81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0F22B-979C-4742-9C50-0D1D6B382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14D00803-5E42-9C42-B000-E3D2DA64F9C4}" type="slidenum">
              <a:rPr lang="en-US" smtClean="0"/>
              <a:pPr/>
              <a:t>‹#›</a:t>
            </a:fld>
            <a:endParaRPr lang="en-US" sz="1800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B3384F9-45E3-4898-B391-C32AD1CD4F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25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6153E-52E1-994C-85BB-969B84B2A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BE782-D872-BD42-A7AD-6F946600B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8FF23-62E1-4540-BB13-53FF24C5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97227-1359-3949-9BDF-5B199D191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9D019-5B83-C74E-98CE-CAE13807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14D00803-5E42-9C42-B000-E3D2DA64F9C4}" type="slidenum">
              <a:rPr lang="en-US" smtClean="0"/>
              <a:pPr/>
              <a:t>‹#›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942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3BD5DD-F4DB-B34F-8C8F-52E00CBE9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DDA82-658C-E246-8CE0-4FC8182FA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7EAD-47DD-8046-B462-B54DCF5975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5FF79-83C5-6446-899B-DF8477A0EE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00803-5E42-9C42-B000-E3D2DA64F9C4}" type="slidenum">
              <a:rPr lang="en-US" smtClean="0"/>
              <a:pPr/>
              <a:t>‹#›</a:t>
            </a:fld>
            <a:endParaRPr lang="en-US" sz="18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F52BFA1-D90A-403D-A3F2-A93716337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154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98"/>
            <a:ext cx="1626137" cy="1598100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2AB617B-0036-4E56-84C3-DD253F52157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9655055"/>
              </p:ext>
            </p:extLst>
          </p:nvPr>
        </p:nvGraphicFramePr>
        <p:xfrm>
          <a:off x="10355249" y="23813"/>
          <a:ext cx="1836751" cy="1606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1">
                  <a:extLst>
                    <a:ext uri="{9D8B030D-6E8A-4147-A177-3AD203B41FA5}">
                      <a16:colId xmlns:a16="http://schemas.microsoft.com/office/drawing/2014/main" val="319765431"/>
                    </a:ext>
                  </a:extLst>
                </a:gridCol>
              </a:tblGrid>
              <a:tr h="16061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Insert School Logo in Slide Master Area</a:t>
                      </a:r>
                    </a:p>
                  </a:txBody>
                  <a:tcPr anchor="ctr">
                    <a:solidFill>
                      <a:srgbClr val="7275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471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98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14AE3-1F4F-8C4D-BF0C-0261D56D8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20238" y="5331868"/>
            <a:ext cx="3118656" cy="415155"/>
          </a:xfrm>
        </p:spPr>
        <p:txBody>
          <a:bodyPr>
            <a:normAutofit fontScale="90000"/>
          </a:bodyPr>
          <a:lstStyle/>
          <a:p>
            <a:r>
              <a:rPr lang="en-US" sz="2400" b="1" i="1" dirty="0">
                <a:solidFill>
                  <a:schemeClr val="bg1"/>
                </a:solidFill>
              </a:rPr>
              <a:t>Know Your Fellow CAEs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2687AA-C10D-4D4C-BAF2-512FBF842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2559" y="3793752"/>
            <a:ext cx="9144000" cy="2567267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cs typeface="Aldhabi" panose="020B0604020202020204" pitchFamily="2" charset="-78"/>
              </a:rPr>
              <a:t>Point of Contact (POC) Name:</a:t>
            </a:r>
          </a:p>
          <a:p>
            <a:r>
              <a:rPr lang="en-US" dirty="0">
                <a:cs typeface="Aldhabi" panose="020B0604020202020204" pitchFamily="2" charset="-78"/>
              </a:rPr>
              <a:t>POC Email address &amp; Telephone:</a:t>
            </a:r>
          </a:p>
          <a:p>
            <a:r>
              <a:rPr lang="en-US" dirty="0">
                <a:cs typeface="Aldhabi" panose="020B0604020202020204" pitchFamily="2" charset="-78"/>
              </a:rPr>
              <a:t>Department:</a:t>
            </a:r>
          </a:p>
          <a:p>
            <a:r>
              <a:rPr lang="en-US" dirty="0">
                <a:cs typeface="Aldhabi" panose="020B0604020202020204" pitchFamily="2" charset="-78"/>
              </a:rPr>
              <a:t>City, State:</a:t>
            </a:r>
          </a:p>
          <a:p>
            <a:r>
              <a:rPr lang="en-US" dirty="0">
                <a:cs typeface="Aldhabi" panose="020B0604020202020204" pitchFamily="2" charset="-78"/>
              </a:rPr>
              <a:t>URL to Cyber Center/Institute/School:</a:t>
            </a:r>
          </a:p>
          <a:p>
            <a:r>
              <a:rPr lang="en-US" b="1" i="1" dirty="0">
                <a:solidFill>
                  <a:srgbClr val="7275AE"/>
                </a:solidFill>
                <a:cs typeface="Aldhabi" panose="020B0604020202020204" pitchFamily="2" charset="-78"/>
              </a:rPr>
              <a:t>CAE-R since 200X! Or year expected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B683A-0A1F-144A-A336-6AF4AFED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0803-5E42-9C42-B000-E3D2DA64F9C4}" type="slidenum">
              <a:rPr lang="en-US" smtClean="0"/>
              <a:t>1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1D69B0-E5CA-974A-8856-BD9BBB058744}"/>
              </a:ext>
            </a:extLst>
          </p:cNvPr>
          <p:cNvSpPr/>
          <p:nvPr/>
        </p:nvSpPr>
        <p:spPr>
          <a:xfrm>
            <a:off x="1637414" y="103567"/>
            <a:ext cx="85060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CAE Community of Practice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Know Your Fellow CAE-Rs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549463-FC1A-409F-ABC5-7C0D3EF6909C}"/>
              </a:ext>
            </a:extLst>
          </p:cNvPr>
          <p:cNvSpPr txBox="1"/>
          <p:nvPr/>
        </p:nvSpPr>
        <p:spPr>
          <a:xfrm>
            <a:off x="3434459" y="2618185"/>
            <a:ext cx="53383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Name of CAE School</a:t>
            </a:r>
          </a:p>
        </p:txBody>
      </p:sp>
    </p:spTree>
    <p:extLst>
      <p:ext uri="{BB962C8B-B14F-4D97-AF65-F5344CB8AC3E}">
        <p14:creationId xmlns:p14="http://schemas.microsoft.com/office/powerpoint/2010/main" val="978377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273D-9800-7145-BD33-D05F3C61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58" y="18752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Cybersecurity Research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27B2-A80D-B240-A9E9-2FD1E83C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78" y="1900011"/>
            <a:ext cx="9511553" cy="4351338"/>
          </a:xfrm>
        </p:spPr>
        <p:txBody>
          <a:bodyPr>
            <a:normAutofit/>
          </a:bodyPr>
          <a:lstStyle/>
          <a:p>
            <a:r>
              <a:rPr lang="en-US" b="1" dirty="0"/>
              <a:t>Cybersecurity Research Center or Labs</a:t>
            </a:r>
          </a:p>
          <a:p>
            <a:pPr lvl="1"/>
            <a:r>
              <a:rPr lang="en-US" dirty="0"/>
              <a:t># of faculty involved</a:t>
            </a:r>
          </a:p>
          <a:p>
            <a:pPr lvl="1"/>
            <a:r>
              <a:rPr lang="en-US" dirty="0"/>
              <a:t># of Ph.D. students in the program or graduated</a:t>
            </a:r>
          </a:p>
          <a:p>
            <a:pPr lvl="1"/>
            <a:r>
              <a:rPr lang="en-US" dirty="0"/>
              <a:t># grants, funding agency, annual research expenditure…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b="1" dirty="0"/>
              <a:t>Major Research Foci</a:t>
            </a:r>
          </a:p>
          <a:p>
            <a:pPr lvl="1"/>
            <a:r>
              <a:rPr lang="en-US" dirty="0"/>
              <a:t>Cryptography?</a:t>
            </a:r>
          </a:p>
          <a:p>
            <a:pPr lvl="1"/>
            <a:r>
              <a:rPr lang="en-US" dirty="0"/>
              <a:t>IoT Security?</a:t>
            </a:r>
          </a:p>
          <a:p>
            <a:pPr lvl="1"/>
            <a:r>
              <a:rPr lang="en-US" dirty="0"/>
              <a:t>AI/ML Security?</a:t>
            </a:r>
          </a:p>
          <a:p>
            <a:pPr lvl="1"/>
            <a:r>
              <a:rPr lang="en-US" dirty="0"/>
              <a:t>…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4E5FA-613F-FA40-B6EB-D551D3BC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0803-5E42-9C42-B000-E3D2DA64F9C4}" type="slidenum">
              <a:rPr lang="en-US" smtClean="0"/>
              <a:pPr/>
              <a:t>2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0012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273D-9800-7145-BD33-D05F3C61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58" y="18752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Research Focus: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27B2-A80D-B240-A9E9-2FD1E83C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78" y="1900011"/>
            <a:ext cx="951155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Research Lab/group</a:t>
            </a:r>
          </a:p>
          <a:p>
            <a:pPr lvl="1"/>
            <a:r>
              <a:rPr lang="en-US" dirty="0"/>
              <a:t>Leading faculty members</a:t>
            </a:r>
          </a:p>
          <a:p>
            <a:pPr lvl="1"/>
            <a:r>
              <a:rPr lang="en-US" dirty="0"/>
              <a:t>Contact information</a:t>
            </a:r>
          </a:p>
          <a:p>
            <a:pPr lvl="1"/>
            <a:r>
              <a:rPr lang="en-US" dirty="0"/>
              <a:t># of Ph.D. students 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Selected publications and Research Projects</a:t>
            </a:r>
          </a:p>
          <a:p>
            <a:pPr lvl="1"/>
            <a:r>
              <a:rPr lang="en-US" b="1" dirty="0"/>
              <a:t>Pub 1</a:t>
            </a:r>
          </a:p>
          <a:p>
            <a:pPr lvl="1"/>
            <a:r>
              <a:rPr lang="en-US" b="1" dirty="0"/>
              <a:t>Pub 2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Project 1</a:t>
            </a:r>
          </a:p>
          <a:p>
            <a:pPr lvl="1"/>
            <a:r>
              <a:rPr lang="en-US" b="1" dirty="0"/>
              <a:t>Project 2</a:t>
            </a:r>
          </a:p>
          <a:p>
            <a:pPr lvl="1"/>
            <a:r>
              <a:rPr lang="en-US" b="1" dirty="0"/>
              <a:t>…</a:t>
            </a:r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4E5FA-613F-FA40-B6EB-D551D3BC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0803-5E42-9C42-B000-E3D2DA64F9C4}" type="slidenum">
              <a:rPr lang="en-US" smtClean="0"/>
              <a:pPr/>
              <a:t>3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82491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273D-9800-7145-BD33-D05F3C61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58" y="18752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Research Focus: #N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27B2-A80D-B240-A9E9-2FD1E83C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78" y="1900011"/>
            <a:ext cx="951155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Research Lab/group</a:t>
            </a:r>
          </a:p>
          <a:p>
            <a:pPr lvl="1"/>
            <a:r>
              <a:rPr lang="en-US" dirty="0"/>
              <a:t>Leading faculty members</a:t>
            </a:r>
          </a:p>
          <a:p>
            <a:pPr lvl="1"/>
            <a:r>
              <a:rPr lang="en-US" dirty="0"/>
              <a:t>Contact information</a:t>
            </a:r>
          </a:p>
          <a:p>
            <a:pPr lvl="1"/>
            <a:r>
              <a:rPr lang="en-US" dirty="0"/>
              <a:t># of Ph.D. students 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Selected publications and Research Projects</a:t>
            </a:r>
          </a:p>
          <a:p>
            <a:pPr lvl="1"/>
            <a:r>
              <a:rPr lang="en-US" b="1" dirty="0"/>
              <a:t>Pub 1</a:t>
            </a:r>
          </a:p>
          <a:p>
            <a:pPr lvl="1"/>
            <a:r>
              <a:rPr lang="en-US" b="1" dirty="0"/>
              <a:t>Pub 2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Project 1</a:t>
            </a:r>
          </a:p>
          <a:p>
            <a:pPr lvl="1"/>
            <a:r>
              <a:rPr lang="en-US" b="1" dirty="0"/>
              <a:t>Project 2</a:t>
            </a:r>
          </a:p>
          <a:p>
            <a:pPr lvl="1"/>
            <a:r>
              <a:rPr lang="en-US" b="1" dirty="0"/>
              <a:t>…</a:t>
            </a:r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4E5FA-613F-FA40-B6EB-D551D3BC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0803-5E42-9C42-B000-E3D2DA64F9C4}" type="slidenum">
              <a:rPr lang="en-US" smtClean="0"/>
              <a:pPr/>
              <a:t>4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25628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273D-9800-7145-BD33-D05F3C61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968" y="187522"/>
            <a:ext cx="8712044" cy="1325563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+mn-lt"/>
              </a:rPr>
              <a:t>Do You Currently Collaborate with </a:t>
            </a:r>
            <a:r>
              <a:rPr lang="en-US" sz="4000" b="1" dirty="0">
                <a:latin typeface="+mn-lt"/>
              </a:rPr>
              <a:t>O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ther CAE-R or Prospective CAE-R Schools?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27B2-A80D-B240-A9E9-2FD1E83C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78" y="1900011"/>
            <a:ext cx="9511553" cy="4351338"/>
          </a:xfrm>
        </p:spPr>
        <p:txBody>
          <a:bodyPr>
            <a:normAutofit/>
          </a:bodyPr>
          <a:lstStyle/>
          <a:p>
            <a:r>
              <a:rPr lang="en-US" sz="2000" dirty="0"/>
              <a:t>List the schools below: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4E5FA-613F-FA40-B6EB-D551D3BC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0803-5E42-9C42-B000-E3D2DA64F9C4}" type="slidenum">
              <a:rPr lang="en-US" smtClean="0"/>
              <a:pPr/>
              <a:t>5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5557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273D-9800-7145-BD33-D05F3C61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968" y="187522"/>
            <a:ext cx="8712044" cy="1325563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</a:rPr>
              <a:t>Are you seeking collaborations with other CAE-Rs in any research areas?</a:t>
            </a:r>
            <a:endParaRPr lang="en-US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27B2-A80D-B240-A9E9-2FD1E83C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78" y="1900011"/>
            <a:ext cx="9511553" cy="4351338"/>
          </a:xfrm>
        </p:spPr>
        <p:txBody>
          <a:bodyPr>
            <a:normAutofit/>
          </a:bodyPr>
          <a:lstStyle/>
          <a:p>
            <a:r>
              <a:rPr lang="en-US" sz="2000" dirty="0"/>
              <a:t>List any collaboration opportunities in research projects or grants: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4E5FA-613F-FA40-B6EB-D551D3BC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0803-5E42-9C42-B000-E3D2DA64F9C4}" type="slidenum">
              <a:rPr lang="en-US" smtClean="0"/>
              <a:pPr/>
              <a:t>6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8929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273D-9800-7145-BD33-D05F3C61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406" y="184227"/>
            <a:ext cx="8537813" cy="1355013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</a:rPr>
              <a:t>Opportunities and Challenges to the Growth of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 Your CAE-R?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27B2-A80D-B240-A9E9-2FD1E83C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78" y="1900011"/>
            <a:ext cx="9511553" cy="4351338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4E5FA-613F-FA40-B6EB-D551D3BC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0803-5E42-9C42-B000-E3D2DA64F9C4}" type="slidenum">
              <a:rPr lang="en-US" smtClean="0"/>
              <a:pPr/>
              <a:t>7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9868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273D-9800-7145-BD33-D05F3C61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58" y="18752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+mn-lt"/>
              </a:rPr>
              <a:t>What </a:t>
            </a:r>
            <a:r>
              <a:rPr lang="en-US" sz="4000" b="1" dirty="0">
                <a:latin typeface="+mn-lt"/>
              </a:rPr>
              <a:t>E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lse </a:t>
            </a:r>
            <a:r>
              <a:rPr lang="en-US" sz="4000" b="1" dirty="0">
                <a:latin typeface="+mn-lt"/>
              </a:rPr>
              <a:t>W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ould You Like To Tell </a:t>
            </a:r>
            <a:br>
              <a:rPr lang="en-US" sz="4000" b="1" dirty="0">
                <a:solidFill>
                  <a:schemeClr val="bg1"/>
                </a:solidFill>
                <a:latin typeface="+mn-lt"/>
              </a:rPr>
            </a:br>
            <a:r>
              <a:rPr lang="en-US" sz="4000" b="1" dirty="0">
                <a:solidFill>
                  <a:schemeClr val="bg1"/>
                </a:solidFill>
                <a:latin typeface="+mn-lt"/>
              </a:rPr>
              <a:t>This </a:t>
            </a:r>
            <a:r>
              <a:rPr lang="en-US" sz="4000" b="1" dirty="0">
                <a:latin typeface="+mn-lt"/>
              </a:rPr>
              <a:t>G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roup Of CAE-Rs?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27B2-A80D-B240-A9E9-2FD1E83C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78" y="1900011"/>
            <a:ext cx="9511553" cy="4351338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4E5FA-613F-FA40-B6EB-D551D3BC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0803-5E42-9C42-B000-E3D2DA64F9C4}" type="slidenum">
              <a:rPr lang="en-US" smtClean="0"/>
              <a:pPr/>
              <a:t>8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34235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</TotalTime>
  <Words>245</Words>
  <Application>Microsoft Macintosh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Know Your Fellow CAEs</vt:lpstr>
      <vt:lpstr>Cybersecurity Research Overview</vt:lpstr>
      <vt:lpstr>Research Focus: #1</vt:lpstr>
      <vt:lpstr>Research Focus: #N</vt:lpstr>
      <vt:lpstr>Do You Currently Collaborate with Other CAE-R or Prospective CAE-R Schools?</vt:lpstr>
      <vt:lpstr>Are you seeking collaborations with other CAE-Rs in any research areas?</vt:lpstr>
      <vt:lpstr>Opportunities and Challenges to the Growth of Your CAE-R? </vt:lpstr>
      <vt:lpstr>What Else Would You Like To Tell  This Group Of CAE-Rs?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Yair Levy</dc:creator>
  <cp:lastModifiedBy>Roberto Perdisci</cp:lastModifiedBy>
  <cp:revision>71</cp:revision>
  <dcterms:created xsi:type="dcterms:W3CDTF">2020-11-18T17:55:22Z</dcterms:created>
  <dcterms:modified xsi:type="dcterms:W3CDTF">2023-04-12T00:09:50Z</dcterms:modified>
</cp:coreProperties>
</file>