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5" r:id="rId3"/>
    <p:sldId id="270" r:id="rId4"/>
    <p:sldId id="257" r:id="rId5"/>
    <p:sldId id="320" r:id="rId6"/>
    <p:sldId id="358" r:id="rId7"/>
    <p:sldId id="357" r:id="rId8"/>
    <p:sldId id="302" r:id="rId9"/>
    <p:sldId id="335" r:id="rId10"/>
    <p:sldId id="296" r:id="rId11"/>
    <p:sldId id="374" r:id="rId12"/>
    <p:sldId id="318" r:id="rId13"/>
    <p:sldId id="322" r:id="rId14"/>
    <p:sldId id="266" r:id="rId15"/>
    <p:sldId id="342" r:id="rId16"/>
    <p:sldId id="343" r:id="rId17"/>
    <p:sldId id="344" r:id="rId18"/>
    <p:sldId id="345" r:id="rId19"/>
    <p:sldId id="347" r:id="rId20"/>
    <p:sldId id="348" r:id="rId21"/>
    <p:sldId id="349" r:id="rId22"/>
    <p:sldId id="350" r:id="rId23"/>
    <p:sldId id="352" r:id="rId24"/>
    <p:sldId id="267" r:id="rId25"/>
    <p:sldId id="378" r:id="rId26"/>
    <p:sldId id="330" r:id="rId27"/>
    <p:sldId id="353" r:id="rId28"/>
    <p:sldId id="368" r:id="rId2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nak Gupta" initials="MG" lastIdx="1" clrIdx="0">
    <p:extLst>
      <p:ext uri="{19B8F6BF-5375-455C-9EA6-DF929625EA0E}">
        <p15:presenceInfo xmlns:p15="http://schemas.microsoft.com/office/powerpoint/2012/main" userId="Maanak Gup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76C"/>
    <a:srgbClr val="F6E372"/>
    <a:srgbClr val="F4D80C"/>
    <a:srgbClr val="F6EB0A"/>
    <a:srgbClr val="F1DE69"/>
    <a:srgbClr val="EBCE21"/>
    <a:srgbClr val="EB0F0F"/>
    <a:srgbClr val="E97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3476" autoAdjust="0"/>
  </p:normalViewPr>
  <p:slideViewPr>
    <p:cSldViewPr snapToGrid="0" showGuides="1">
      <p:cViewPr varScale="1">
        <p:scale>
          <a:sx n="76" d="100"/>
          <a:sy n="76" d="100"/>
        </p:scale>
        <p:origin x="1570" y="67"/>
      </p:cViewPr>
      <p:guideLst>
        <p:guide orient="horz" pos="2208"/>
        <p:guide pos="2904"/>
      </p:guideLst>
    </p:cSldViewPr>
  </p:slideViewPr>
  <p:outlineViewPr>
    <p:cViewPr>
      <p:scale>
        <a:sx n="33" d="100"/>
        <a:sy n="33" d="100"/>
      </p:scale>
      <p:origin x="0" y="-143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3AD241-4A08-4A4E-84FA-976777AB6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2EBE0-BCFB-4ACF-AF41-01D17C7C31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1A63F-5C81-40CC-8B8C-B84CF5D9589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5A0F5-0E4E-43F1-80BA-9314301A52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4038B-AE62-4A7D-8376-8B75A5DFED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29B2B-3A22-4962-A169-24F6A05B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>
              <a:defRPr sz="1200"/>
            </a:lvl1pPr>
          </a:lstStyle>
          <a:p>
            <a:fld id="{C65D0EB0-87D9-47F6-8AA1-883DC8FC5F5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0" rIns="92481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1" tIns="46240" rIns="92481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r">
              <a:defRPr sz="1200"/>
            </a:lvl1pPr>
          </a:lstStyle>
          <a:p>
            <a:fld id="{03606299-1C85-4344-8F32-DE862AAA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9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5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realize dynamic location groups and how it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4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4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6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8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9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0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0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3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User:---age, gender, department, </a:t>
            </a:r>
            <a:r>
              <a:rPr lang="en-US" dirty="0" err="1"/>
              <a:t>desingatin</a:t>
            </a:r>
            <a:r>
              <a:rPr lang="en-US" dirty="0"/>
              <a:t>, role</a:t>
            </a:r>
          </a:p>
          <a:p>
            <a:r>
              <a:rPr lang="en-US" dirty="0"/>
              <a:t>Object: created by, last modified, </a:t>
            </a:r>
          </a:p>
          <a:p>
            <a:endParaRPr lang="en-US" dirty="0"/>
          </a:p>
          <a:p>
            <a:r>
              <a:rPr lang="en-US" dirty="0"/>
              <a:t>Only nurse in the pediatric department is allowed to read the files of children which visit the clinic.</a:t>
            </a:r>
          </a:p>
          <a:p>
            <a:r>
              <a:rPr lang="en-US" dirty="0"/>
              <a:t>Only owner </a:t>
            </a:r>
            <a:r>
              <a:rPr lang="en-US" dirty="0" err="1"/>
              <a:t>iot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DC60-6F57-457C-8197-F9DFAE2C0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95E74-6528-409E-8799-19D21A89D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192C7-3557-45E7-9854-9E73D37C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046" y="6356351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8DFFD-5A97-4EB5-B462-287CC9F2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4061" y="6356351"/>
            <a:ext cx="375878" cy="365125"/>
          </a:xfrm>
          <a:prstGeom prst="rect">
            <a:avLst/>
          </a:prstGeom>
        </p:spPr>
        <p:txBody>
          <a:bodyPr/>
          <a:lstStyle/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4824-EB38-4A3D-8382-01A5C94B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5319A-84EA-44D7-B236-E0058A2FC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6F72-4EE0-49BB-BC61-99B2D917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18BA-BCD5-4CC0-8C9E-C0B11ECE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05114-2D82-4D81-9245-69251386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4A2F1D-CC63-436B-8454-8D45967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60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0DAEC-39D4-471B-99CF-E9110F744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692BF-95A8-4B6C-9B62-1F1DB0B62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36B9D-BF58-42E4-BB00-DAB1D599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32FB3-1047-4C04-9439-4B4BFEB0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6B784-70D8-423F-B2A1-EC34BA7F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4A2F1D-CC63-436B-8454-8D45967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45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105588" y="227631"/>
            <a:ext cx="4932822" cy="462224"/>
          </a:xfrm>
        </p:spPr>
        <p:txBody>
          <a:bodyPr anchor="b">
            <a:noAutofit/>
          </a:bodyPr>
          <a:lstStyle>
            <a:lvl1pPr algn="ctr">
              <a:defRPr sz="280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3550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08FA5B-87D7-43CC-AC8A-5D3A0FCBBD82}"/>
              </a:ext>
            </a:extLst>
          </p:cNvPr>
          <p:cNvCxnSpPr>
            <a:cxnSpLocks/>
          </p:cNvCxnSpPr>
          <p:nvPr userDrawn="1"/>
        </p:nvCxnSpPr>
        <p:spPr>
          <a:xfrm>
            <a:off x="2057400" y="786855"/>
            <a:ext cx="5029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DD64-AA05-4639-8C20-C7BBB749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0CE1-5864-4D59-A81E-598A1190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9F387-B5C9-4E52-95A7-5C2A8F83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C0DDC-4E30-4C8D-829A-B6D8C28F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C30EA7-B330-4479-AD19-F888BAA600E0}"/>
              </a:ext>
            </a:extLst>
          </p:cNvPr>
          <p:cNvCxnSpPr>
            <a:cxnSpLocks/>
          </p:cNvCxnSpPr>
          <p:nvPr userDrawn="1"/>
        </p:nvCxnSpPr>
        <p:spPr>
          <a:xfrm>
            <a:off x="2057400" y="786855"/>
            <a:ext cx="5029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ED54D5-B95C-413E-8653-DF17D29786AF}"/>
              </a:ext>
            </a:extLst>
          </p:cNvPr>
          <p:cNvSpPr txBox="1">
            <a:spLocks/>
          </p:cNvSpPr>
          <p:nvPr userDrawn="1"/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AD83C6-9F02-4628-B8AF-0048A49AE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71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3221-825A-466F-8D08-AE3C8647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95A46-169A-4A6E-8959-CB15B686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86B9-463E-4D33-A9B6-93983631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8759-513F-4048-BB41-E537DEE5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0220-F021-420B-992E-67D4E22C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4A2F1D-CC63-436B-8454-8D45967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053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E91-9AE8-4C7F-A5A5-FFE3C2B8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A79A-C394-4AD1-BEE0-159D4CCE9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8E222-E902-4797-9047-0C276207D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D0961-6313-47CE-A48D-B7267CB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AD883-119E-4DF3-A105-E602E068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CD664-59B8-49C7-9D18-E80D649C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4A2F1D-CC63-436B-8454-8D45967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43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4A61-60BB-4D2D-AB70-B492AB17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429F6-7D88-46E5-8557-7B07455A6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54E2A-77C0-4AF4-8B40-AC7FDED1A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C833D-7CEE-4372-B4EA-7932EE028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9492A-30E8-4D64-A62D-54DF8A9F6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AE169-530A-49BD-A7C7-2767E1A0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7E12B-11B9-427E-9F04-1950516C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2A370-CECB-41FF-B4DD-CF31976D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4A2F1D-CC63-436B-8454-8D45967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11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578F-E1FF-4424-A772-6A99FBCF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4624A-A31E-4BDD-80A4-8650C222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11697-01AA-41FF-9CF0-70FF768B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76014-944F-4944-A2F0-B5A32A7A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4A2F1D-CC63-436B-8454-8D45967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68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D1CA8-ABFB-4D13-9326-4925E8ED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BF7EA-B547-4951-BFBC-81F26CAE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52F6B-E2DB-4147-A051-0455B08C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4A2F1D-CC63-436B-8454-8D45967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08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3DA5-58DD-4E0B-A5AC-4CD435A6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B378-2174-4AB3-A626-5C690FBC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710B1-6FA2-4C59-B3A8-DA9B57F4A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64662-2A51-4CA9-AB9F-52DADD9B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F754-79F7-4AED-98E4-E53BF075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A7BF-5CFA-44FA-B90B-1513D369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4A2F1D-CC63-436B-8454-8D45967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79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4F6A-A1C4-4280-B503-3E3F38C8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B2FF9-4645-4C15-A255-79D4D4E39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FAAE9-4CDB-4E4E-983A-35F9C37B4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E78BB-65E2-4DAE-9C87-40A4CDC5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5C4-9883-4CB7-A0E9-4509F13713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4E82B-09F2-47BB-8676-47201101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7F6E9-200E-46B8-9BCA-34D820DB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4A2F1D-CC63-436B-8454-8D45967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741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81D07-9674-4EBF-A5BF-3B23AF29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4945"/>
            <a:ext cx="7886700" cy="79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F6ABD-95CD-4392-AA51-3E67E85EF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F6018-103D-4209-A8A3-B152323A3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59304" y="6386686"/>
            <a:ext cx="825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095A9BC-DC34-4358-8DAB-18158B9C25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06" y="5725402"/>
            <a:ext cx="1058278" cy="1058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E405C9-FE08-4171-B605-9FE578181491}"/>
              </a:ext>
            </a:extLst>
          </p:cNvPr>
          <p:cNvSpPr txBox="1"/>
          <p:nvPr/>
        </p:nvSpPr>
        <p:spPr>
          <a:xfrm>
            <a:off x="188416" y="6430703"/>
            <a:ext cx="1702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Maanak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Gupta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AA5F3-BC34-4D27-B61A-A9F559DA4331}"/>
              </a:ext>
            </a:extLst>
          </p:cNvPr>
          <p:cNvCxnSpPr>
            <a:cxnSpLocks/>
          </p:cNvCxnSpPr>
          <p:nvPr/>
        </p:nvCxnSpPr>
        <p:spPr>
          <a:xfrm>
            <a:off x="1320800" y="6257636"/>
            <a:ext cx="631767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nakgupt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sandhu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nakgupta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sandhu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059D0-4B8C-4003-BA77-575B62F699A6}"/>
              </a:ext>
            </a:extLst>
          </p:cNvPr>
          <p:cNvSpPr txBox="1">
            <a:spLocks/>
          </p:cNvSpPr>
          <p:nvPr/>
        </p:nvSpPr>
        <p:spPr bwMode="auto">
          <a:xfrm>
            <a:off x="327199" y="1099691"/>
            <a:ext cx="8930798" cy="14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28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14683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6pPr>
            <a:lvl7pPr marL="829366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7pPr>
            <a:lvl8pPr marL="1244049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8pPr>
            <a:lvl9pPr marL="1658732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Secure Cloud Assisted Smart Cars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75BDB63-F630-4B32-9EE7-899859DAA758}"/>
              </a:ext>
            </a:extLst>
          </p:cNvPr>
          <p:cNvSpPr txBox="1">
            <a:spLocks/>
          </p:cNvSpPr>
          <p:nvPr/>
        </p:nvSpPr>
        <p:spPr>
          <a:xfrm>
            <a:off x="327199" y="2251586"/>
            <a:ext cx="8520482" cy="4139381"/>
          </a:xfrm>
          <a:prstGeom prst="rect">
            <a:avLst/>
          </a:prstGeom>
        </p:spPr>
        <p:txBody>
          <a:bodyPr/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Maanak Gupta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rgbClr val="002060"/>
                </a:solidFill>
                <a:latin typeface="Calibri" panose="020F0502020204030204" pitchFamily="34" charset="0"/>
              </a:rPr>
              <a:t>Assistant Professor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rgbClr val="002060"/>
                </a:solidFill>
                <a:latin typeface="Calibri" panose="020F0502020204030204" pitchFamily="34" charset="0"/>
              </a:rPr>
              <a:t>Department of Computer Science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rgbClr val="002060"/>
                </a:solidFill>
                <a:latin typeface="Calibri" panose="020F0502020204030204" pitchFamily="34" charset="0"/>
              </a:rPr>
              <a:t>Tennessee Technological University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kern="0" dirty="0">
                <a:solidFill>
                  <a:srgbClr val="7030A0"/>
                </a:solidFill>
                <a:latin typeface="Calibri" panose="020F0502020204030204" pitchFamily="34" charset="0"/>
              </a:rPr>
              <a:t>CAE Forum 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kern="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</a:pPr>
            <a:r>
              <a:rPr lang="en-US" sz="1600" b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November 13, 2019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mgupta@tntech.edu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www.maanakgupta.com</a:t>
            </a:r>
            <a:endParaRPr lang="en-US" sz="18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2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623" y="203549"/>
            <a:ext cx="5183671" cy="530416"/>
          </a:xfrm>
        </p:spPr>
        <p:txBody>
          <a:bodyPr/>
          <a:lstStyle/>
          <a:p>
            <a:r>
              <a:rPr lang="en-US" sz="2400" dirty="0"/>
              <a:t>Access Control Needs in Smart Cars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33E95-F003-450D-B1C2-541B42F1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0D5BE-EAE4-4E04-8085-5E9D916A9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8" y="1358458"/>
            <a:ext cx="2198343" cy="2908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618334-C2F2-4F84-89ED-96317777BE27}"/>
              </a:ext>
            </a:extLst>
          </p:cNvPr>
          <p:cNvSpPr txBox="1"/>
          <p:nvPr/>
        </p:nvSpPr>
        <p:spPr>
          <a:xfrm>
            <a:off x="353455" y="1690652"/>
            <a:ext cx="685247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On-Board Data, Applications and Sensors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Third Party devices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V2X fake messages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User Privacy Preferences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Over the Air updates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Loss of Information in Cloud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Location and time sensitivity of the services.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In-vehicle communication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454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C483DB0-6260-4BDF-A5B9-EC0C4A3ED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>
          <a:xfrm>
            <a:off x="1015857" y="1445834"/>
            <a:ext cx="7112286" cy="3798168"/>
          </a:xfr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14C050C-408C-48B9-BBCA-D5393000F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609" y="-144906"/>
            <a:ext cx="5630779" cy="900067"/>
          </a:xfrm>
        </p:spPr>
        <p:txBody>
          <a:bodyPr/>
          <a:lstStyle/>
          <a:p>
            <a:r>
              <a:rPr lang="en-US" sz="2400" dirty="0"/>
              <a:t>Extended Access Control </a:t>
            </a:r>
            <a:br>
              <a:rPr lang="en-US" sz="2400" dirty="0"/>
            </a:br>
            <a:r>
              <a:rPr lang="en-US" sz="2400" dirty="0"/>
              <a:t>Oriented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CBEA1-9F85-4583-9008-8E4CE80DD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11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CADE62-BB0F-451D-8EDB-75B91059F6F1}"/>
              </a:ext>
            </a:extLst>
          </p:cNvPr>
          <p:cNvCxnSpPr/>
          <p:nvPr/>
        </p:nvCxnSpPr>
        <p:spPr>
          <a:xfrm>
            <a:off x="3594538" y="1445834"/>
            <a:ext cx="0" cy="413560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6578E1A-5AAE-4BD2-9B70-D6030DEC97E1}"/>
              </a:ext>
            </a:extLst>
          </p:cNvPr>
          <p:cNvSpPr txBox="1"/>
          <p:nvPr/>
        </p:nvSpPr>
        <p:spPr>
          <a:xfrm>
            <a:off x="1222636" y="5396777"/>
            <a:ext cx="216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E-ACO architecture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D7F7A-30A3-4CA9-95CB-0DB162E158F9}"/>
              </a:ext>
            </a:extLst>
          </p:cNvPr>
          <p:cNvSpPr txBox="1"/>
          <p:nvPr/>
        </p:nvSpPr>
        <p:spPr>
          <a:xfrm>
            <a:off x="3985257" y="5396777"/>
            <a:ext cx="437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Vehicular IoT components in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4665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A185208-1C28-47B6-82C3-1907803D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" y="1364945"/>
            <a:ext cx="4504169" cy="43180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F468F00-9A31-46CC-AA6A-81EAD193EDAB}"/>
              </a:ext>
            </a:extLst>
          </p:cNvPr>
          <p:cNvSpPr txBox="1">
            <a:spLocks/>
          </p:cNvSpPr>
          <p:nvPr/>
        </p:nvSpPr>
        <p:spPr>
          <a:xfrm>
            <a:off x="2018040" y="2431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7030A0"/>
                </a:solidFill>
              </a:rPr>
              <a:t>Attributes and Alerts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81C53-BF0B-4217-87E5-912AD826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C505A-D211-4AFD-94D4-AF2B4F0B5AEA}"/>
              </a:ext>
            </a:extLst>
          </p:cNvPr>
          <p:cNvSpPr txBox="1"/>
          <p:nvPr/>
        </p:nvSpPr>
        <p:spPr>
          <a:xfrm>
            <a:off x="6423200" y="1640249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50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Deer Threat: 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Ice on Road: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4CF32-0932-4C05-8488-BF0D373844E2}"/>
              </a:ext>
            </a:extLst>
          </p:cNvPr>
          <p:cNvSpPr txBox="1"/>
          <p:nvPr/>
        </p:nvSpPr>
        <p:spPr>
          <a:xfrm>
            <a:off x="6423200" y="3013501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30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Flood Warning: ON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Road Work: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3C005-C27C-452B-9DA4-C7A1BC021D18}"/>
              </a:ext>
            </a:extLst>
          </p:cNvPr>
          <p:cNvSpPr txBox="1"/>
          <p:nvPr/>
        </p:nvSpPr>
        <p:spPr>
          <a:xfrm>
            <a:off x="6423200" y="4632976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20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School Zone: 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Amber Alert: ABC123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B9B4F9-069B-4627-A6D6-67C9D6867938}"/>
              </a:ext>
            </a:extLst>
          </p:cNvPr>
          <p:cNvCxnSpPr>
            <a:cxnSpLocks/>
          </p:cNvCxnSpPr>
          <p:nvPr/>
        </p:nvCxnSpPr>
        <p:spPr>
          <a:xfrm>
            <a:off x="3447393" y="2055747"/>
            <a:ext cx="261911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A0FDC2-B7DF-433B-9549-6287782000DA}"/>
              </a:ext>
            </a:extLst>
          </p:cNvPr>
          <p:cNvCxnSpPr>
            <a:cxnSpLocks/>
          </p:cNvCxnSpPr>
          <p:nvPr/>
        </p:nvCxnSpPr>
        <p:spPr>
          <a:xfrm>
            <a:off x="4755539" y="3428999"/>
            <a:ext cx="131096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64EB77-E0D8-4C32-A63F-D424B1123F0D}"/>
              </a:ext>
            </a:extLst>
          </p:cNvPr>
          <p:cNvCxnSpPr>
            <a:cxnSpLocks/>
          </p:cNvCxnSpPr>
          <p:nvPr/>
        </p:nvCxnSpPr>
        <p:spPr>
          <a:xfrm>
            <a:off x="3216166" y="4925363"/>
            <a:ext cx="285033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E6B7E8-2AFB-4543-BB60-A2D09D30384C}"/>
              </a:ext>
            </a:extLst>
          </p:cNvPr>
          <p:cNvSpPr txBox="1"/>
          <p:nvPr/>
        </p:nvSpPr>
        <p:spPr>
          <a:xfrm>
            <a:off x="114965" y="5769505"/>
            <a:ext cx="825228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Vehicle moves and are assigned to different groups and inherits their attributes/alerts.</a:t>
            </a:r>
          </a:p>
        </p:txBody>
      </p:sp>
    </p:spTree>
    <p:extLst>
      <p:ext uri="{BB962C8B-B14F-4D97-AF65-F5344CB8AC3E}">
        <p14:creationId xmlns:p14="http://schemas.microsoft.com/office/powerpoint/2010/main" val="62800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F3078310-7D7F-4972-BCF3-BA6B5EE54096}"/>
              </a:ext>
            </a:extLst>
          </p:cNvPr>
          <p:cNvSpPr/>
          <p:nvPr/>
        </p:nvSpPr>
        <p:spPr>
          <a:xfrm>
            <a:off x="2263154" y="4168396"/>
            <a:ext cx="2067030" cy="11417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91279FB-4F9E-488D-BD83-58CC8DD01CC1}"/>
              </a:ext>
            </a:extLst>
          </p:cNvPr>
          <p:cNvSpPr/>
          <p:nvPr/>
        </p:nvSpPr>
        <p:spPr>
          <a:xfrm>
            <a:off x="213921" y="4187333"/>
            <a:ext cx="2067030" cy="11417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4F665C-16B8-41C7-9595-48628E32A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9" y="4244900"/>
            <a:ext cx="988709" cy="9887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551BF2-EBCD-44E1-973A-45FDA1D20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Using Location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A9A14-4C8E-4294-8361-91BFE8E18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FA68B-67FE-45F3-A6CD-FD47E024A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12493" r="15719" b="11190"/>
          <a:stretch/>
        </p:blipFill>
        <p:spPr>
          <a:xfrm>
            <a:off x="1037302" y="969687"/>
            <a:ext cx="2890684" cy="1700980"/>
          </a:xfrm>
          <a:prstGeom prst="rect">
            <a:avLst/>
          </a:prstGeom>
        </p:spPr>
      </p:pic>
      <p:pic>
        <p:nvPicPr>
          <p:cNvPr id="1028" name="Picture 4" descr="Image result for envelope icon transparent">
            <a:extLst>
              <a:ext uri="{FF2B5EF4-FFF2-40B4-BE49-F238E27FC236}">
                <a16:creationId xmlns:a16="http://schemas.microsoft.com/office/drawing/2014/main" id="{16B0066B-F573-4ED3-AD61-F77DA3F8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5" y="3615759"/>
            <a:ext cx="725947" cy="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envelope icon transparent">
            <a:extLst>
              <a:ext uri="{FF2B5EF4-FFF2-40B4-BE49-F238E27FC236}">
                <a16:creationId xmlns:a16="http://schemas.microsoft.com/office/drawing/2014/main" id="{5F900018-2927-4C26-8AEC-89BF9B8C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3" y="3615759"/>
            <a:ext cx="725947" cy="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30DE13-892F-45AD-A625-5153163FAAAC}"/>
              </a:ext>
            </a:extLst>
          </p:cNvPr>
          <p:cNvSpPr txBox="1"/>
          <p:nvPr/>
        </p:nvSpPr>
        <p:spPr>
          <a:xfrm>
            <a:off x="202912" y="5386615"/>
            <a:ext cx="148576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Speed Limit: 50 mph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Deer Threat: 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Ice on Road: NO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D361FB-C0F6-4401-AB5A-5C18469298EE}"/>
              </a:ext>
            </a:extLst>
          </p:cNvPr>
          <p:cNvCxnSpPr>
            <a:cxnSpLocks/>
          </p:cNvCxnSpPr>
          <p:nvPr/>
        </p:nvCxnSpPr>
        <p:spPr>
          <a:xfrm flipH="1">
            <a:off x="1431661" y="2570576"/>
            <a:ext cx="719634" cy="1901162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F6DA652F-2340-4FF7-98A9-74C94E359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19" y="1871687"/>
            <a:ext cx="368067" cy="462224"/>
          </a:xfrm>
          <a:prstGeom prst="rect">
            <a:avLst/>
          </a:prstGeom>
        </p:spPr>
      </p:pic>
      <p:pic>
        <p:nvPicPr>
          <p:cNvPr id="24" name="Picture 2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CBB4C2D-63BE-4BD5-954C-9E675C4AFB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4" y="1297995"/>
            <a:ext cx="494671" cy="4946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4A9620-8F53-405F-9EC5-C14D96D84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7" y="1820177"/>
            <a:ext cx="462224" cy="46222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450A75-2085-42D4-A233-7D12C8300D4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482644" y="2670667"/>
            <a:ext cx="600608" cy="166008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91DE98-A661-4E3F-B49E-2688A77B8FD3}"/>
              </a:ext>
            </a:extLst>
          </p:cNvPr>
          <p:cNvSpPr txBox="1"/>
          <p:nvPr/>
        </p:nvSpPr>
        <p:spPr>
          <a:xfrm>
            <a:off x="2977315" y="5380824"/>
            <a:ext cx="148576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Speed Limit: 30 mph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Flood Warning: ON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Road Work: 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D374FD-4445-447E-9A81-AC8761E37265}"/>
              </a:ext>
            </a:extLst>
          </p:cNvPr>
          <p:cNvSpPr txBox="1"/>
          <p:nvPr/>
        </p:nvSpPr>
        <p:spPr>
          <a:xfrm>
            <a:off x="4925698" y="1245945"/>
            <a:ext cx="40639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Administrative Questions: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the attributes or alerts of groups are updated?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are moving entities assigned to groups?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groups hierarchy is created?</a:t>
            </a:r>
          </a:p>
          <a:p>
            <a:endParaRPr lang="en-US" sz="1600" dirty="0"/>
          </a:p>
          <a:p>
            <a:r>
              <a:rPr lang="en-US" dirty="0">
                <a:solidFill>
                  <a:srgbClr val="FF0000"/>
                </a:solidFill>
              </a:rPr>
              <a:t>Operational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attributes and groups are used to provide security?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user privacy preferences are considered?</a:t>
            </a:r>
          </a:p>
          <a:p>
            <a:endParaRPr lang="en-US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906905B6-6859-49AB-B686-2AA911FF7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185" y="4758190"/>
            <a:ext cx="4760328" cy="6286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364344-80F8-4D29-BAA0-7FEB3009D251}"/>
              </a:ext>
            </a:extLst>
          </p:cNvPr>
          <p:cNvCxnSpPr/>
          <p:nvPr/>
        </p:nvCxnSpPr>
        <p:spPr>
          <a:xfrm flipH="1" flipV="1">
            <a:off x="6148689" y="5196782"/>
            <a:ext cx="343256" cy="49538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347669-6603-4A88-A89F-8E07069DEA94}"/>
              </a:ext>
            </a:extLst>
          </p:cNvPr>
          <p:cNvSpPr txBox="1"/>
          <p:nvPr/>
        </p:nvSpPr>
        <p:spPr>
          <a:xfrm>
            <a:off x="5414109" y="5692166"/>
            <a:ext cx="2592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Reported MQTT message</a:t>
            </a:r>
          </a:p>
        </p:txBody>
      </p:sp>
    </p:spTree>
    <p:extLst>
      <p:ext uri="{BB962C8B-B14F-4D97-AF65-F5344CB8AC3E}">
        <p14:creationId xmlns:p14="http://schemas.microsoft.com/office/powerpoint/2010/main" val="17827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8594 -0.1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28212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7135 -0.18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95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17" grpId="0" animBg="1"/>
      <p:bldP spid="34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47" y="1208777"/>
            <a:ext cx="6012705" cy="44404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CV-ABAC</a:t>
            </a:r>
            <a:r>
              <a:rPr lang="en-US" sz="2400" baseline="-25000" dirty="0"/>
              <a:t>G  </a:t>
            </a:r>
            <a:r>
              <a:rPr lang="en-US" sz="2400" dirty="0"/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CFC304-7B9A-474E-BAD5-51BE143854F5}"/>
              </a:ext>
            </a:extLst>
          </p:cNvPr>
          <p:cNvCxnSpPr>
            <a:cxnSpLocks/>
          </p:cNvCxnSpPr>
          <p:nvPr/>
        </p:nvCxnSpPr>
        <p:spPr>
          <a:xfrm>
            <a:off x="1649730" y="2295723"/>
            <a:ext cx="536422" cy="33633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E53EDB-BB40-4C9F-B323-F80312C91960}"/>
              </a:ext>
            </a:extLst>
          </p:cNvPr>
          <p:cNvSpPr txBox="1"/>
          <p:nvPr/>
        </p:nvSpPr>
        <p:spPr>
          <a:xfrm>
            <a:off x="262362" y="1640819"/>
            <a:ext cx="24699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user, sensor, car, mechanic, restaurant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F592B-FC0F-4132-B895-2BAF9FEAACC4}"/>
              </a:ext>
            </a:extLst>
          </p:cNvPr>
          <p:cNvCxnSpPr>
            <a:cxnSpLocks/>
          </p:cNvCxnSpPr>
          <p:nvPr/>
        </p:nvCxnSpPr>
        <p:spPr>
          <a:xfrm flipV="1">
            <a:off x="2743198" y="3863711"/>
            <a:ext cx="0" cy="153860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6400EB-D672-408A-8F4D-C7E076FBCC2A}"/>
              </a:ext>
            </a:extLst>
          </p:cNvPr>
          <p:cNvSpPr txBox="1"/>
          <p:nvPr/>
        </p:nvSpPr>
        <p:spPr>
          <a:xfrm>
            <a:off x="958477" y="5402318"/>
            <a:ext cx="354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{ location, size, IP, direction, speed, VIN, cuisine-type}</a:t>
            </a:r>
          </a:p>
        </p:txBody>
      </p:sp>
    </p:spTree>
    <p:extLst>
      <p:ext uri="{BB962C8B-B14F-4D97-AF65-F5344CB8AC3E}">
        <p14:creationId xmlns:p14="http://schemas.microsoft.com/office/powerpoint/2010/main" val="8099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16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F592B-FC0F-4132-B895-2BAF9FEAACC4}"/>
              </a:ext>
            </a:extLst>
          </p:cNvPr>
          <p:cNvCxnSpPr>
            <a:cxnSpLocks/>
          </p:cNvCxnSpPr>
          <p:nvPr/>
        </p:nvCxnSpPr>
        <p:spPr>
          <a:xfrm flipV="1">
            <a:off x="4939860" y="3191050"/>
            <a:ext cx="0" cy="20746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6400EB-D672-408A-8F4D-C7E076FBCC2A}"/>
              </a:ext>
            </a:extLst>
          </p:cNvPr>
          <p:cNvSpPr txBox="1"/>
          <p:nvPr/>
        </p:nvSpPr>
        <p:spPr>
          <a:xfrm>
            <a:off x="2920139" y="5265683"/>
            <a:ext cx="508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{ read, write, control, notify, administrative actions }</a:t>
            </a:r>
          </a:p>
        </p:txBody>
      </p:sp>
    </p:spTree>
    <p:extLst>
      <p:ext uri="{BB962C8B-B14F-4D97-AF65-F5344CB8AC3E}">
        <p14:creationId xmlns:p14="http://schemas.microsoft.com/office/powerpoint/2010/main" val="101439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9" y="227631"/>
            <a:ext cx="4932822" cy="462224"/>
          </a:xfrm>
        </p:spPr>
        <p:txBody>
          <a:bodyPr/>
          <a:lstStyle/>
          <a:p>
            <a:r>
              <a:rPr lang="en-US" sz="2400" dirty="0"/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17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CFC304-7B9A-474E-BAD5-51BE143854F5}"/>
              </a:ext>
            </a:extLst>
          </p:cNvPr>
          <p:cNvCxnSpPr>
            <a:cxnSpLocks/>
          </p:cNvCxnSpPr>
          <p:nvPr/>
        </p:nvCxnSpPr>
        <p:spPr>
          <a:xfrm>
            <a:off x="3152906" y="1442697"/>
            <a:ext cx="2575232" cy="70137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E53EDB-BB40-4C9F-B323-F80312C91960}"/>
              </a:ext>
            </a:extLst>
          </p:cNvPr>
          <p:cNvSpPr txBox="1"/>
          <p:nvPr/>
        </p:nvSpPr>
        <p:spPr>
          <a:xfrm>
            <a:off x="1051038" y="1093750"/>
            <a:ext cx="29637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Cars, traffic lights, smart-devices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D4F6DE-2458-40AA-9CAE-52A09B5C6ACE}"/>
              </a:ext>
            </a:extLst>
          </p:cNvPr>
          <p:cNvCxnSpPr>
            <a:cxnSpLocks/>
          </p:cNvCxnSpPr>
          <p:nvPr/>
        </p:nvCxnSpPr>
        <p:spPr>
          <a:xfrm flipV="1">
            <a:off x="6032938" y="3800016"/>
            <a:ext cx="0" cy="16152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81B58B-F99F-4D0D-9AEA-055F4E43119A}"/>
              </a:ext>
            </a:extLst>
          </p:cNvPr>
          <p:cNvSpPr txBox="1"/>
          <p:nvPr/>
        </p:nvSpPr>
        <p:spPr>
          <a:xfrm>
            <a:off x="4285139" y="5415303"/>
            <a:ext cx="39939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Location groups, service-specific, vehicle-type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AB5838-B7F4-4287-965E-9E194217E57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7401675" y="1642738"/>
            <a:ext cx="877376" cy="50133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CCBB92-B9EA-42C8-8EEF-1F8F07F72298}"/>
              </a:ext>
            </a:extLst>
          </p:cNvPr>
          <p:cNvSpPr txBox="1"/>
          <p:nvPr/>
        </p:nvSpPr>
        <p:spPr>
          <a:xfrm>
            <a:off x="7569948" y="1057963"/>
            <a:ext cx="141820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Sensor, ECU,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on-board apps</a:t>
            </a:r>
          </a:p>
        </p:txBody>
      </p:sp>
    </p:spTree>
    <p:extLst>
      <p:ext uri="{BB962C8B-B14F-4D97-AF65-F5344CB8AC3E}">
        <p14:creationId xmlns:p14="http://schemas.microsoft.com/office/powerpoint/2010/main" val="188386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18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0494A2-5D39-4085-A612-1B4F8F8628F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823982" y="3863711"/>
            <a:ext cx="2598050" cy="17623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C08E89-153A-4B51-BB2A-81C6BD308B8C}"/>
              </a:ext>
            </a:extLst>
          </p:cNvPr>
          <p:cNvSpPr txBox="1"/>
          <p:nvPr/>
        </p:nvSpPr>
        <p:spPr>
          <a:xfrm>
            <a:off x="3063373" y="5626031"/>
            <a:ext cx="271731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Individualized Privacy Policies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0E57F0-C022-424F-92D5-A05D2D86D94D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422032" y="4466897"/>
            <a:ext cx="780589" cy="115913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3DFA36-AFCA-4C94-B484-C7B44F160D0F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422032" y="1671145"/>
            <a:ext cx="932989" cy="395488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DA952B-DCF5-44AB-84E8-006FFBFAA3CB}"/>
              </a:ext>
            </a:extLst>
          </p:cNvPr>
          <p:cNvSpPr txBox="1"/>
          <p:nvPr/>
        </p:nvSpPr>
        <p:spPr>
          <a:xfrm>
            <a:off x="554661" y="5626031"/>
            <a:ext cx="204465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System Wide Policies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C66064-31AF-4B83-9778-FA2A213C7DF5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576989" y="4614041"/>
            <a:ext cx="2044655" cy="101199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9642D9C-E3B9-4049-A0C3-14CD7457463D}"/>
              </a:ext>
            </a:extLst>
          </p:cNvPr>
          <p:cNvCxnSpPr>
            <a:cxnSpLocks/>
          </p:cNvCxnSpPr>
          <p:nvPr/>
        </p:nvCxnSpPr>
        <p:spPr>
          <a:xfrm>
            <a:off x="3846786" y="1608517"/>
            <a:ext cx="575245" cy="15388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D7A01A-DA9F-4E46-92FD-CA8F93DE7D2E}"/>
              </a:ext>
            </a:extLst>
          </p:cNvPr>
          <p:cNvSpPr txBox="1"/>
          <p:nvPr/>
        </p:nvSpPr>
        <p:spPr>
          <a:xfrm>
            <a:off x="0" y="962186"/>
            <a:ext cx="440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Operational and Administrative Activities</a:t>
            </a:r>
          </a:p>
          <a:p>
            <a:r>
              <a:rPr lang="en-US" dirty="0">
                <a:solidFill>
                  <a:srgbClr val="FF0000"/>
                </a:solidFill>
              </a:rPr>
              <a:t>{notification, alerts, group hierarchy updates}</a:t>
            </a:r>
          </a:p>
        </p:txBody>
      </p:sp>
    </p:spTree>
    <p:extLst>
      <p:ext uri="{BB962C8B-B14F-4D97-AF65-F5344CB8AC3E}">
        <p14:creationId xmlns:p14="http://schemas.microsoft.com/office/powerpoint/2010/main" val="151271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11B56-958B-449B-A5D0-0236D6C8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Formal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C68B0-70BB-491F-AA6A-D606025A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34" y="1163094"/>
            <a:ext cx="8691722" cy="26836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516FD-8025-45E0-AD03-041442B0A3B9}"/>
              </a:ext>
            </a:extLst>
          </p:cNvPr>
          <p:cNvCxnSpPr/>
          <p:nvPr/>
        </p:nvCxnSpPr>
        <p:spPr>
          <a:xfrm>
            <a:off x="420413" y="2333297"/>
            <a:ext cx="19339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4EEF9C-996D-44C3-B631-817384C3F9E2}"/>
              </a:ext>
            </a:extLst>
          </p:cNvPr>
          <p:cNvCxnSpPr>
            <a:cxnSpLocks/>
          </p:cNvCxnSpPr>
          <p:nvPr/>
        </p:nvCxnSpPr>
        <p:spPr>
          <a:xfrm>
            <a:off x="420413" y="3846786"/>
            <a:ext cx="29639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38794D-E16E-41E8-B61F-170C8BEC6242}"/>
              </a:ext>
            </a:extLst>
          </p:cNvPr>
          <p:cNvSpPr txBox="1"/>
          <p:nvPr/>
        </p:nvSpPr>
        <p:spPr>
          <a:xfrm>
            <a:off x="5900212" y="2054038"/>
            <a:ext cx="15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714D6-7868-40F7-9D09-5638DD7D7112}"/>
              </a:ext>
            </a:extLst>
          </p:cNvPr>
          <p:cNvSpPr txBox="1"/>
          <p:nvPr/>
        </p:nvSpPr>
        <p:spPr>
          <a:xfrm>
            <a:off x="958620" y="3846786"/>
            <a:ext cx="172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Group Hierarchy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4242C-4150-4079-9031-950E873DC759}"/>
              </a:ext>
            </a:extLst>
          </p:cNvPr>
          <p:cNvSpPr txBox="1"/>
          <p:nvPr/>
        </p:nvSpPr>
        <p:spPr>
          <a:xfrm>
            <a:off x="5396549" y="1651606"/>
            <a:ext cx="190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Function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5BCD68-8DC1-46D1-9561-56C402E4A46D}"/>
              </a:ext>
            </a:extLst>
          </p:cNvPr>
          <p:cNvCxnSpPr>
            <a:cxnSpLocks/>
          </p:cNvCxnSpPr>
          <p:nvPr/>
        </p:nvCxnSpPr>
        <p:spPr>
          <a:xfrm flipH="1" flipV="1">
            <a:off x="2034522" y="2962348"/>
            <a:ext cx="4268066" cy="164118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C48F117-8A3B-49D8-8DA9-F4D333709E8A}"/>
              </a:ext>
            </a:extLst>
          </p:cNvPr>
          <p:cNvSpPr txBox="1"/>
          <p:nvPr/>
        </p:nvSpPr>
        <p:spPr>
          <a:xfrm>
            <a:off x="5774088" y="4553064"/>
            <a:ext cx="191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Mapping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2ED403-F4DE-4F5D-BC32-BEA9A8CFAB66}"/>
              </a:ext>
            </a:extLst>
          </p:cNvPr>
          <p:cNvCxnSpPr>
            <a:cxnSpLocks/>
          </p:cNvCxnSpPr>
          <p:nvPr/>
        </p:nvCxnSpPr>
        <p:spPr>
          <a:xfrm>
            <a:off x="424365" y="2911882"/>
            <a:ext cx="26328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7384C6-7545-4C16-A339-2FE371A7A77E}"/>
              </a:ext>
            </a:extLst>
          </p:cNvPr>
          <p:cNvCxnSpPr>
            <a:cxnSpLocks/>
          </p:cNvCxnSpPr>
          <p:nvPr/>
        </p:nvCxnSpPr>
        <p:spPr>
          <a:xfrm>
            <a:off x="380118" y="1939159"/>
            <a:ext cx="497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4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4250" y="308117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algn="ctr"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Cyber Security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AD83C6-9F02-4628-B8AF-0048A49AE521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Complement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How?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What?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Why?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58" name="Group 57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Enforce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Enable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Defend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Respond</a:t>
                  </a:r>
                </a:p>
              </p:txBody>
            </p:sp>
          </p:grpSp>
        </p:grpSp>
      </p:grpSp>
      <p:sp>
        <p:nvSpPr>
          <p:cNvPr id="68" name="Rounded Rectangle 67"/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DB2BF-DDEB-430B-AF5A-5CADAB1A79B9}"/>
              </a:ext>
            </a:extLst>
          </p:cNvPr>
          <p:cNvSpPr txBox="1"/>
          <p:nvPr/>
        </p:nvSpPr>
        <p:spPr>
          <a:xfrm>
            <a:off x="863693" y="5888336"/>
            <a:ext cx="17892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16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www.profsandhu.com</a:t>
            </a:r>
            <a:r>
              <a:rPr lang="en-US" sz="1400" dirty="0">
                <a:solidFill>
                  <a:srgbClr val="1160FF"/>
                </a:solidFill>
              </a:rPr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3A3B1-1FFA-4423-A67D-36307907A759}"/>
              </a:ext>
            </a:extLst>
          </p:cNvPr>
          <p:cNvSpPr txBox="1"/>
          <p:nvPr/>
        </p:nvSpPr>
        <p:spPr>
          <a:xfrm>
            <a:off x="-12867" y="5888335"/>
            <a:ext cx="100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 :</a:t>
            </a:r>
          </a:p>
        </p:txBody>
      </p:sp>
    </p:spTree>
    <p:extLst>
      <p:ext uri="{BB962C8B-B14F-4D97-AF65-F5344CB8AC3E}">
        <p14:creationId xmlns:p14="http://schemas.microsoft.com/office/powerpoint/2010/main" val="1844700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11B56-958B-449B-A5D0-0236D6C8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Formal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252E3-AA5D-445E-AB4F-CD46F9A6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3" y="1055077"/>
            <a:ext cx="8698889" cy="3133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E4323-4196-42FA-8439-01A2A7E6381F}"/>
              </a:ext>
            </a:extLst>
          </p:cNvPr>
          <p:cNvSpPr txBox="1"/>
          <p:nvPr/>
        </p:nvSpPr>
        <p:spPr>
          <a:xfrm>
            <a:off x="4285139" y="4813659"/>
            <a:ext cx="22702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 Inheritance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7495C-2874-4CBA-AE69-CB32B8208BC6}"/>
              </a:ext>
            </a:extLst>
          </p:cNvPr>
          <p:cNvSpPr txBox="1"/>
          <p:nvPr/>
        </p:nvSpPr>
        <p:spPr>
          <a:xfrm>
            <a:off x="998485" y="4813659"/>
            <a:ext cx="254350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 more Dynamic</a:t>
            </a:r>
          </a:p>
        </p:txBody>
      </p:sp>
    </p:spTree>
    <p:extLst>
      <p:ext uri="{BB962C8B-B14F-4D97-AF65-F5344CB8AC3E}">
        <p14:creationId xmlns:p14="http://schemas.microsoft.com/office/powerpoint/2010/main" val="1577209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CF02C3-7660-420D-8F25-25719084C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613" y="2640901"/>
                <a:ext cx="8912771" cy="3356788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Administrators in the police department can send alert to location-groups in city limits.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alert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u:U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g:G) ::  dept (u)  Police ʌ parent-city(g) = Austin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								Austin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jursidiction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284163" indent="-284163">
                  <a:buFont typeface="Wingdings" panose="05000000000000000000" pitchFamily="2" charset="2"/>
                  <a:buChar char="v"/>
                </a:pPr>
                <a:r>
                  <a:rPr lang="en-US" dirty="0"/>
                  <a:t>Only mechanic in the technician department from Toyota-X dealership must be able to read sensor in Camry LE. Further, this operation must be done between time 9 am to 6 pm.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read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u:U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co:CO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::  role (u)  Technician ʌ employer(u) = Toyota-X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				make (co) = Toyota ʌ model(co) = Camry LE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operation_time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(u)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{9am,10,11…6pm} 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CF02C3-7660-420D-8F25-25719084C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613" y="2640901"/>
                <a:ext cx="8912771" cy="3356788"/>
              </a:xfrm>
              <a:blipFill>
                <a:blip r:embed="rId2"/>
                <a:stretch>
                  <a:fillRect l="-684" t="-2722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Policy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6590E-ACB8-490C-89E9-7830B6218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55077"/>
            <a:ext cx="9144000" cy="14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6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498544-B8AC-4A62-91E3-BBCE9618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F8C2A-0644-4B1B-ADE7-8B809B06E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Activity Authorization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13C96-F0C7-4D2B-AEE5-519191609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86F97-B927-4560-850A-4A03136D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9522"/>
            <a:ext cx="9144000" cy="1020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04B7F-B7D6-4189-9259-FFAF3A0B1A68}"/>
              </a:ext>
            </a:extLst>
          </p:cNvPr>
          <p:cNvSpPr txBox="1"/>
          <p:nvPr/>
        </p:nvSpPr>
        <p:spPr>
          <a:xfrm>
            <a:off x="523546" y="2225458"/>
            <a:ext cx="5402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Evaluate all relevant policies to make a decision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F0000-4DA7-4998-8F44-C0C9B5787969}"/>
              </a:ext>
            </a:extLst>
          </p:cNvPr>
          <p:cNvSpPr txBox="1"/>
          <p:nvPr/>
        </p:nvSpPr>
        <p:spPr>
          <a:xfrm>
            <a:off x="187215" y="1820675"/>
            <a:ext cx="741176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CFA93-37DF-4071-8931-06E2834F3EB8}"/>
              </a:ext>
            </a:extLst>
          </p:cNvPr>
          <p:cNvSpPr txBox="1"/>
          <p:nvPr/>
        </p:nvSpPr>
        <p:spPr>
          <a:xfrm>
            <a:off x="343885" y="3182034"/>
            <a:ext cx="468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restaurant in group A must be allowed to send notifications to all vehicles in location group A and group 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CF29-D3E8-4FC7-BFE5-967F0E2AF845}"/>
              </a:ext>
            </a:extLst>
          </p:cNvPr>
          <p:cNvSpPr txBox="1"/>
          <p:nvPr/>
        </p:nvSpPr>
        <p:spPr>
          <a:xfrm>
            <a:off x="343885" y="5032906"/>
            <a:ext cx="485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only want notifications from Cheesecake factory.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4E3DB9-A92D-42DF-84E0-8A37C7B3FFDC}"/>
              </a:ext>
            </a:extLst>
          </p:cNvPr>
          <p:cNvSpPr txBox="1"/>
          <p:nvPr/>
        </p:nvSpPr>
        <p:spPr>
          <a:xfrm>
            <a:off x="6117021" y="3549079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System defined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AE496-C0A4-4BE6-9C71-9CFDE6904841}"/>
              </a:ext>
            </a:extLst>
          </p:cNvPr>
          <p:cNvSpPr txBox="1"/>
          <p:nvPr/>
        </p:nvSpPr>
        <p:spPr>
          <a:xfrm>
            <a:off x="6117021" y="5092817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 Preference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EB8E8-4B38-48A8-B994-5CE5C814FB03}"/>
              </a:ext>
            </a:extLst>
          </p:cNvPr>
          <p:cNvSpPr txBox="1"/>
          <p:nvPr/>
        </p:nvSpPr>
        <p:spPr>
          <a:xfrm>
            <a:off x="6363422" y="4320948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D58122-4A84-47C5-8523-C392003DD78E}"/>
              </a:ext>
            </a:extLst>
          </p:cNvPr>
          <p:cNvCxnSpPr>
            <a:cxnSpLocks/>
          </p:cNvCxnSpPr>
          <p:nvPr/>
        </p:nvCxnSpPr>
        <p:spPr>
          <a:xfrm>
            <a:off x="6284297" y="3918411"/>
            <a:ext cx="0" cy="113943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8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3B6E35-50A4-4B98-8BE4-A5EE58C1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90AC4-2D89-4115-83CC-355583A9C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711" y="1889466"/>
            <a:ext cx="5682578" cy="1539534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Implementation in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Amazon Web Services (AWS)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F0A1A-95D1-44F7-886F-29D59CA78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8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A740A7B-5518-4ADA-B4DB-24674E3EB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3" y="1220390"/>
            <a:ext cx="4209707" cy="4569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300DE7-E859-4076-97D1-87BFFCD1A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Vehicles and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CA497-F6DF-42DF-8AD7-AE19AD6AA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813B5-65F8-4D8D-B8F0-A2074773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39" y="3129511"/>
            <a:ext cx="4209707" cy="2508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41C1C-1296-4CB0-85B0-3B2E64FB8637}"/>
              </a:ext>
            </a:extLst>
          </p:cNvPr>
          <p:cNvSpPr txBox="1"/>
          <p:nvPr/>
        </p:nvSpPr>
        <p:spPr>
          <a:xfrm>
            <a:off x="5002924" y="1220390"/>
            <a:ext cx="221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Location Groups </a:t>
            </a:r>
          </a:p>
          <a:p>
            <a:r>
              <a:rPr lang="en-US" dirty="0">
                <a:solidFill>
                  <a:srgbClr val="FF0000"/>
                </a:solidFill>
              </a:rPr>
              <a:t>(static demarcation)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1009A4-599B-48E1-8FAD-B263A23FC927}"/>
              </a:ext>
            </a:extLst>
          </p:cNvPr>
          <p:cNvCxnSpPr>
            <a:cxnSpLocks/>
          </p:cNvCxnSpPr>
          <p:nvPr/>
        </p:nvCxnSpPr>
        <p:spPr>
          <a:xfrm flipH="1">
            <a:off x="3972910" y="2426644"/>
            <a:ext cx="1849821" cy="7481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8B4020-BFF7-479B-AB9F-181F96179DCF}"/>
              </a:ext>
            </a:extLst>
          </p:cNvPr>
          <p:cNvSpPr txBox="1"/>
          <p:nvPr/>
        </p:nvSpPr>
        <p:spPr>
          <a:xfrm>
            <a:off x="5822731" y="2039797"/>
            <a:ext cx="283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Vehicles movement</a:t>
            </a:r>
          </a:p>
          <a:p>
            <a:r>
              <a:rPr lang="en-US" dirty="0">
                <a:solidFill>
                  <a:srgbClr val="FF0000"/>
                </a:solidFill>
              </a:rPr>
              <a:t>(coordinates generated using Google API)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05638-0A47-4E93-A539-B20D22038746}"/>
              </a:ext>
            </a:extLst>
          </p:cNvPr>
          <p:cNvSpPr txBox="1"/>
          <p:nvPr/>
        </p:nvSpPr>
        <p:spPr>
          <a:xfrm>
            <a:off x="5686096" y="5695911"/>
            <a:ext cx="353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 (table keeps changing)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7055E4-9624-45EC-87F4-45DB55D597D5}"/>
              </a:ext>
            </a:extLst>
          </p:cNvPr>
          <p:cNvCxnSpPr/>
          <p:nvPr/>
        </p:nvCxnSpPr>
        <p:spPr>
          <a:xfrm flipH="1" flipV="1">
            <a:off x="7241627" y="4383560"/>
            <a:ext cx="861849" cy="1254050"/>
          </a:xfrm>
          <a:prstGeom prst="straightConnector1">
            <a:avLst/>
          </a:prstGeom>
          <a:ln w="19050">
            <a:solidFill>
              <a:srgbClr val="EB0F0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8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798CBD9A-386A-4B8E-BB0C-017751E9B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28" y="2052480"/>
            <a:ext cx="7041821" cy="39258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21C0AB-865F-4638-9743-E250092E9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AWS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F0C8-A368-4E50-981C-23CA9EAFE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8686B4-A440-4842-A0A9-18DB3A6A2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" y="689855"/>
            <a:ext cx="2801482" cy="3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88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32A43-670A-4040-BFF1-AAC68003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8" y="310239"/>
            <a:ext cx="4932822" cy="462224"/>
          </a:xfrm>
        </p:spPr>
        <p:txBody>
          <a:bodyPr/>
          <a:lstStyle/>
          <a:p>
            <a:r>
              <a:rPr lang="en-US" sz="2400" dirty="0"/>
              <a:t>Performance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4E063-D720-4213-A4B8-60E90F9F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2D161A-AAB4-46E9-85B6-22807FEA7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06" y="1684421"/>
            <a:ext cx="6825988" cy="28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6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32A43-670A-4040-BFF1-AAC68003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689" y="310239"/>
            <a:ext cx="4932822" cy="462224"/>
          </a:xfrm>
        </p:spPr>
        <p:txBody>
          <a:bodyPr/>
          <a:lstStyle/>
          <a:p>
            <a:r>
              <a:rPr lang="en-US" sz="2400" dirty="0"/>
              <a:t>Performance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4E063-D720-4213-A4B8-60E90F9F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6DBC04-2342-40DF-B935-4FB3C00E8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7" y="1772819"/>
            <a:ext cx="4653824" cy="278421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A064A9-A82A-4048-AA00-2132BEA08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21" y="1876927"/>
            <a:ext cx="4282680" cy="26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55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C7EF1C-A409-4691-9929-0F01026A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F0"/>
                </a:solidFill>
              </a:rPr>
              <a:t>									</a:t>
            </a:r>
          </a:p>
          <a:p>
            <a:pPr marL="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				Let’s Talk ..!!</a:t>
            </a:r>
          </a:p>
          <a:p>
            <a:pPr marL="0" indent="0" algn="ctr">
              <a:buNone/>
            </a:pPr>
            <a:r>
              <a:rPr lang="en-US" dirty="0"/>
              <a:t>Questions, Comments or Concerns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mgupta@tntech.edu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www.maanakgupta.com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BD5E1-3A5A-447B-BB2E-39C34DD5B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EEE21-41B5-4B22-BB54-AC5A5EF35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AD83C6-9F02-4628-B8AF-0048A49AE52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Complement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How?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What?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Why?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58" name="Group 57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Enforce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Enable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Defend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Respond</a:t>
                  </a:r>
                </a:p>
              </p:txBody>
            </p:sp>
          </p:grpSp>
        </p:grpSp>
      </p:grpSp>
      <p:sp>
        <p:nvSpPr>
          <p:cNvPr id="68" name="Rounded Rectangle 67"/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342129" y="1115568"/>
            <a:ext cx="2319335" cy="5004031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 bwMode="auto">
          <a:xfrm flipH="1">
            <a:off x="2652916" y="2909061"/>
            <a:ext cx="2008545" cy="472372"/>
          </a:xfrm>
          <a:prstGeom prst="roundRect">
            <a:avLst/>
          </a:prstGeom>
          <a:solidFill>
            <a:srgbClr val="00B8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Access Control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8AF777-71BB-423B-AED1-F90D58E1F4B8}"/>
              </a:ext>
            </a:extLst>
          </p:cNvPr>
          <p:cNvSpPr txBox="1"/>
          <p:nvPr/>
        </p:nvSpPr>
        <p:spPr>
          <a:xfrm>
            <a:off x="863693" y="5888336"/>
            <a:ext cx="17892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16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www.profsandhu.com</a:t>
            </a:r>
            <a:r>
              <a:rPr lang="en-US" sz="1400" dirty="0">
                <a:solidFill>
                  <a:srgbClr val="1160FF"/>
                </a:solidFill>
              </a:rPr>
              <a:t>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16F221-DEF4-402C-8AF3-8DED5D462D9D}"/>
              </a:ext>
            </a:extLst>
          </p:cNvPr>
          <p:cNvSpPr txBox="1"/>
          <p:nvPr/>
        </p:nvSpPr>
        <p:spPr>
          <a:xfrm>
            <a:off x="-12867" y="5888335"/>
            <a:ext cx="100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 :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58775F94-7190-4040-A3DE-97303CBC5F5C}"/>
              </a:ext>
            </a:extLst>
          </p:cNvPr>
          <p:cNvSpPr txBox="1">
            <a:spLocks/>
          </p:cNvSpPr>
          <p:nvPr/>
        </p:nvSpPr>
        <p:spPr>
          <a:xfrm>
            <a:off x="198690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Landscape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5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6F07243-61A8-4FB3-9753-988CBCE6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36" y="1187311"/>
            <a:ext cx="6789907" cy="3736126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9" y="272374"/>
            <a:ext cx="4932822" cy="530416"/>
          </a:xfrm>
        </p:spPr>
        <p:txBody>
          <a:bodyPr/>
          <a:lstStyle/>
          <a:p>
            <a:r>
              <a:rPr lang="en-US" sz="2400" dirty="0"/>
              <a:t>Smart Cars Ecosystem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33E95-F003-450D-B1C2-541B42F1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45BB9-F0D0-4B46-99B2-5138244905C7}"/>
              </a:ext>
            </a:extLst>
          </p:cNvPr>
          <p:cNvSpPr txBox="1"/>
          <p:nvPr/>
        </p:nvSpPr>
        <p:spPr>
          <a:xfrm>
            <a:off x="155284" y="1284138"/>
            <a:ext cx="2238703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Safety and Assistance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687AA-C787-4B60-9717-FAD5A7259105}"/>
              </a:ext>
            </a:extLst>
          </p:cNvPr>
          <p:cNvSpPr txBox="1"/>
          <p:nvPr/>
        </p:nvSpPr>
        <p:spPr>
          <a:xfrm>
            <a:off x="155284" y="5523491"/>
            <a:ext cx="3155731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Information and Entertainment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F5A88-F3CC-4827-BD9B-78FEE1B89EB7}"/>
              </a:ext>
            </a:extLst>
          </p:cNvPr>
          <p:cNvSpPr txBox="1"/>
          <p:nvPr/>
        </p:nvSpPr>
        <p:spPr>
          <a:xfrm>
            <a:off x="4004187" y="5209024"/>
            <a:ext cx="36576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 Mobility, Location Centric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 Sensitive, Dynamic Pairing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Multiple Fog/Cloud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238116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6F07243-61A8-4FB3-9753-988CBCE6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36" y="1187311"/>
            <a:ext cx="6789907" cy="3736126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9" y="272374"/>
            <a:ext cx="4932822" cy="530416"/>
          </a:xfrm>
        </p:spPr>
        <p:txBody>
          <a:bodyPr/>
          <a:lstStyle/>
          <a:p>
            <a:r>
              <a:rPr lang="en-US" sz="2400" dirty="0"/>
              <a:t>No More Isolated.!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33E95-F003-450D-B1C2-541B42F1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3E07C5-05FD-48BC-A0E6-1E59DD016D63}"/>
              </a:ext>
            </a:extLst>
          </p:cNvPr>
          <p:cNvSpPr txBox="1"/>
          <p:nvPr/>
        </p:nvSpPr>
        <p:spPr>
          <a:xfrm>
            <a:off x="163590" y="5369603"/>
            <a:ext cx="517049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Software Reliance , Broad Attack Surface, Untrusted Entities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80F08-9546-4473-9123-204623AC87D7}"/>
              </a:ext>
            </a:extLst>
          </p:cNvPr>
          <p:cNvSpPr txBox="1"/>
          <p:nvPr/>
        </p:nvSpPr>
        <p:spPr>
          <a:xfrm>
            <a:off x="163590" y="1187311"/>
            <a:ext cx="222209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100 million lines of code</a:t>
            </a:r>
          </a:p>
        </p:txBody>
      </p:sp>
    </p:spTree>
    <p:extLst>
      <p:ext uri="{BB962C8B-B14F-4D97-AF65-F5344CB8AC3E}">
        <p14:creationId xmlns:p14="http://schemas.microsoft.com/office/powerpoint/2010/main" val="30442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E38A5-F0AB-48B3-B31B-6FDD689E1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369DFF9-A37E-41C1-9FAB-F506E1C9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3906" y="289082"/>
            <a:ext cx="4932822" cy="462224"/>
          </a:xfrm>
        </p:spPr>
        <p:txBody>
          <a:bodyPr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/>
              <a:t>The Perfect World.!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C3CA5-6180-4F48-B2ED-82C738CB5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3" descr="F:\PhD Courses\Research Material\HGABAC material and paper\Reformalizd HGABAC--Paper 1\user.jpg">
            <a:extLst>
              <a:ext uri="{FF2B5EF4-FFF2-40B4-BE49-F238E27FC236}">
                <a16:creationId xmlns:a16="http://schemas.microsoft.com/office/drawing/2014/main" id="{1B144E48-7B20-45ED-920B-A3A1CC8F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16" y="1898673"/>
            <a:ext cx="837847" cy="8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E502B8-5902-4FDC-9241-548CE012E458}"/>
              </a:ext>
            </a:extLst>
          </p:cNvPr>
          <p:cNvSpPr txBox="1"/>
          <p:nvPr/>
        </p:nvSpPr>
        <p:spPr>
          <a:xfrm>
            <a:off x="2109576" y="2745863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</a:p>
        </p:txBody>
      </p:sp>
      <p:pic>
        <p:nvPicPr>
          <p:cNvPr id="8" name="Picture 3" descr="F:\PhD Courses\Research Material\Reformalizd HGABAC--Paper 1\file.png">
            <a:extLst>
              <a:ext uri="{FF2B5EF4-FFF2-40B4-BE49-F238E27FC236}">
                <a16:creationId xmlns:a16="http://schemas.microsoft.com/office/drawing/2014/main" id="{55CD0380-82D2-4A66-9B89-7C1FCEA8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24" y="1830453"/>
            <a:ext cx="914400" cy="9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0BB86F-3FE0-479C-9A8A-22B9D515D955}"/>
              </a:ext>
            </a:extLst>
          </p:cNvPr>
          <p:cNvCxnSpPr>
            <a:cxnSpLocks/>
          </p:cNvCxnSpPr>
          <p:nvPr/>
        </p:nvCxnSpPr>
        <p:spPr>
          <a:xfrm>
            <a:off x="2869324" y="2385848"/>
            <a:ext cx="3541986" cy="0"/>
          </a:xfrm>
          <a:prstGeom prst="straightConnector1">
            <a:avLst/>
          </a:prstGeom>
          <a:ln w="19050">
            <a:solidFill>
              <a:srgbClr val="EB0F0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378D8B-7C58-46E9-9963-21032E87CFEF}"/>
              </a:ext>
            </a:extLst>
          </p:cNvPr>
          <p:cNvSpPr txBox="1"/>
          <p:nvPr/>
        </p:nvSpPr>
        <p:spPr>
          <a:xfrm>
            <a:off x="3341149" y="1898673"/>
            <a:ext cx="3037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operates on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(Read/write/execute/control)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AFA981-EAA2-42B2-977D-157853DB134E}"/>
              </a:ext>
            </a:extLst>
          </p:cNvPr>
          <p:cNvSpPr txBox="1"/>
          <p:nvPr/>
        </p:nvSpPr>
        <p:spPr>
          <a:xfrm>
            <a:off x="6751550" y="2926234"/>
            <a:ext cx="837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5AA13-8596-4DFC-9BE0-0760556A1B5B}"/>
              </a:ext>
            </a:extLst>
          </p:cNvPr>
          <p:cNvSpPr txBox="1"/>
          <p:nvPr/>
        </p:nvSpPr>
        <p:spPr>
          <a:xfrm>
            <a:off x="961834" y="3967487"/>
            <a:ext cx="342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 </a:t>
            </a:r>
            <a:r>
              <a:rPr lang="en-US" sz="2400" b="1" dirty="0">
                <a:solidFill>
                  <a:srgbClr val="00B050"/>
                </a:solidFill>
              </a:rPr>
              <a:t>TRUST</a:t>
            </a:r>
            <a:r>
              <a:rPr lang="en-US" sz="2400" dirty="0">
                <a:solidFill>
                  <a:srgbClr val="FF0000"/>
                </a:solidFill>
              </a:rPr>
              <a:t> my users.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Everything is Secure. !!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46641D-DF7F-4BDA-A9D2-6FE0545DABC0}"/>
              </a:ext>
            </a:extLst>
          </p:cNvPr>
          <p:cNvSpPr txBox="1"/>
          <p:nvPr/>
        </p:nvSpPr>
        <p:spPr>
          <a:xfrm>
            <a:off x="6411309" y="3544697"/>
            <a:ext cx="1770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onfidentiality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ntegrity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vailability</a:t>
            </a:r>
          </a:p>
        </p:txBody>
      </p:sp>
    </p:spTree>
    <p:extLst>
      <p:ext uri="{BB962C8B-B14F-4D97-AF65-F5344CB8AC3E}">
        <p14:creationId xmlns:p14="http://schemas.microsoft.com/office/powerpoint/2010/main" val="112271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214CC60-E43A-4238-BE53-AA49BC91C029}"/>
              </a:ext>
            </a:extLst>
          </p:cNvPr>
          <p:cNvSpPr/>
          <p:nvPr/>
        </p:nvSpPr>
        <p:spPr>
          <a:xfrm>
            <a:off x="6125497" y="1586644"/>
            <a:ext cx="1783565" cy="1700980"/>
          </a:xfrm>
          <a:prstGeom prst="rect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241F33-7496-46B5-ACF2-E66C38AB7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/>
              <a:t>Access Control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86E3-D917-4E72-8BE7-80D0EC143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3" descr="F:\PhD Courses\Research Material\HGABAC material and paper\Reformalizd HGABAC--Paper 1\user.jpg">
            <a:extLst>
              <a:ext uri="{FF2B5EF4-FFF2-40B4-BE49-F238E27FC236}">
                <a16:creationId xmlns:a16="http://schemas.microsoft.com/office/drawing/2014/main" id="{AEE0D560-2EB0-4C1B-9AF9-11147A20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16" y="1898673"/>
            <a:ext cx="837847" cy="8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EF4F1-0835-49AB-BC1B-5BFB2B16D687}"/>
              </a:ext>
            </a:extLst>
          </p:cNvPr>
          <p:cNvSpPr txBox="1"/>
          <p:nvPr/>
        </p:nvSpPr>
        <p:spPr>
          <a:xfrm>
            <a:off x="2109576" y="2745863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</a:p>
        </p:txBody>
      </p:sp>
      <p:pic>
        <p:nvPicPr>
          <p:cNvPr id="15" name="Picture 3" descr="F:\PhD Courses\Research Material\Reformalizd HGABAC--Paper 1\file.png">
            <a:extLst>
              <a:ext uri="{FF2B5EF4-FFF2-40B4-BE49-F238E27FC236}">
                <a16:creationId xmlns:a16="http://schemas.microsoft.com/office/drawing/2014/main" id="{0E783313-C6AE-4D8D-B339-D11D1202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37" y="1941020"/>
            <a:ext cx="914400" cy="9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88AB670E-53BE-4065-BEF2-E1356A757567}"/>
              </a:ext>
            </a:extLst>
          </p:cNvPr>
          <p:cNvSpPr/>
          <p:nvPr/>
        </p:nvSpPr>
        <p:spPr>
          <a:xfrm>
            <a:off x="5211097" y="1694803"/>
            <a:ext cx="1286396" cy="1415842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0A3263-4462-4A52-9EC7-6CA890B5D6E7}"/>
              </a:ext>
            </a:extLst>
          </p:cNvPr>
          <p:cNvSpPr txBox="1"/>
          <p:nvPr/>
        </p:nvSpPr>
        <p:spPr>
          <a:xfrm>
            <a:off x="5151573" y="2204586"/>
            <a:ext cx="137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Control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7DA464-A4AD-475D-BD78-F4F73B7D9D34}"/>
              </a:ext>
            </a:extLst>
          </p:cNvPr>
          <p:cNvCxnSpPr>
            <a:cxnSpLocks/>
          </p:cNvCxnSpPr>
          <p:nvPr/>
        </p:nvCxnSpPr>
        <p:spPr>
          <a:xfrm flipV="1">
            <a:off x="3206713" y="2281047"/>
            <a:ext cx="1944339" cy="95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49B5DC-2316-4500-A74E-C45A48AF7D15}"/>
              </a:ext>
            </a:extLst>
          </p:cNvPr>
          <p:cNvCxnSpPr>
            <a:cxnSpLocks/>
          </p:cNvCxnSpPr>
          <p:nvPr/>
        </p:nvCxnSpPr>
        <p:spPr>
          <a:xfrm flipH="1">
            <a:off x="3213811" y="2566933"/>
            <a:ext cx="194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F:\PhD Courses\Research Material\HGABAC material and paper\Final HGABAC--NSS submission\Presentation\admin.jpg">
            <a:extLst>
              <a:ext uri="{FF2B5EF4-FFF2-40B4-BE49-F238E27FC236}">
                <a16:creationId xmlns:a16="http://schemas.microsoft.com/office/drawing/2014/main" id="{ACE02652-0730-4DBF-BA7C-8825443B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78" y="3931119"/>
            <a:ext cx="795669" cy="7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6D88D3-3B8A-494F-8BC1-5CF77EC185A0}"/>
              </a:ext>
            </a:extLst>
          </p:cNvPr>
          <p:cNvSpPr txBox="1"/>
          <p:nvPr/>
        </p:nvSpPr>
        <p:spPr>
          <a:xfrm>
            <a:off x="5519433" y="4736333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361FA8-7856-44A1-87DE-670644C2F118}"/>
              </a:ext>
            </a:extLst>
          </p:cNvPr>
          <p:cNvCxnSpPr/>
          <p:nvPr/>
        </p:nvCxnSpPr>
        <p:spPr>
          <a:xfrm flipV="1">
            <a:off x="5810865" y="3245663"/>
            <a:ext cx="0" cy="58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6CAD3D-438C-4868-A8CE-297F71971437}"/>
              </a:ext>
            </a:extLst>
          </p:cNvPr>
          <p:cNvSpPr txBox="1"/>
          <p:nvPr/>
        </p:nvSpPr>
        <p:spPr>
          <a:xfrm>
            <a:off x="5798990" y="3506735"/>
            <a:ext cx="6984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manages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6ECC75-EC12-4E68-8AE1-469166604526}"/>
              </a:ext>
            </a:extLst>
          </p:cNvPr>
          <p:cNvSpPr txBox="1"/>
          <p:nvPr/>
        </p:nvSpPr>
        <p:spPr>
          <a:xfrm>
            <a:off x="3663605" y="1991546"/>
            <a:ext cx="23561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Access Request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E6B08-C4B3-4908-B9A2-45A856171A7D}"/>
              </a:ext>
            </a:extLst>
          </p:cNvPr>
          <p:cNvSpPr txBox="1"/>
          <p:nvPr/>
        </p:nvSpPr>
        <p:spPr>
          <a:xfrm>
            <a:off x="6751550" y="3313724"/>
            <a:ext cx="837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BD70FD-00D1-459B-A9D6-82D6ED3672E4}"/>
              </a:ext>
            </a:extLst>
          </p:cNvPr>
          <p:cNvSpPr/>
          <p:nvPr/>
        </p:nvSpPr>
        <p:spPr>
          <a:xfrm>
            <a:off x="486985" y="5304640"/>
            <a:ext cx="7802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user </a:t>
            </a:r>
            <a:r>
              <a:rPr lang="en-US" dirty="0">
                <a:solidFill>
                  <a:srgbClr val="FF0000"/>
                </a:solidFill>
              </a:rPr>
              <a:t>[U]</a:t>
            </a:r>
            <a:r>
              <a:rPr lang="en-US" dirty="0"/>
              <a:t> is allowed to perform an operation </a:t>
            </a:r>
            <a:r>
              <a:rPr lang="en-US" dirty="0">
                <a:solidFill>
                  <a:srgbClr val="FF0000"/>
                </a:solidFill>
              </a:rPr>
              <a:t>[OP] </a:t>
            </a:r>
            <a:r>
              <a:rPr lang="en-US" dirty="0"/>
              <a:t>on an object </a:t>
            </a:r>
            <a:r>
              <a:rPr lang="en-US" dirty="0">
                <a:solidFill>
                  <a:srgbClr val="FF0000"/>
                </a:solidFill>
              </a:rPr>
              <a:t>[OB] </a:t>
            </a:r>
            <a:r>
              <a:rPr lang="en-US" dirty="0"/>
              <a:t>if security policy </a:t>
            </a:r>
            <a:r>
              <a:rPr lang="en-US" dirty="0">
                <a:solidFill>
                  <a:srgbClr val="FF0000"/>
                </a:solidFill>
              </a:rPr>
              <a:t>[P] </a:t>
            </a:r>
            <a:r>
              <a:rPr lang="en-US" dirty="0"/>
              <a:t>is satisfied.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85E4A2-695B-43D2-806B-B4644C02054F}"/>
              </a:ext>
            </a:extLst>
          </p:cNvPr>
          <p:cNvSpPr txBox="1"/>
          <p:nvPr/>
        </p:nvSpPr>
        <p:spPr>
          <a:xfrm>
            <a:off x="3725293" y="2596297"/>
            <a:ext cx="2029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GRANT   </a:t>
            </a:r>
            <a:r>
              <a:rPr lang="en-US" sz="1050" dirty="0">
                <a:solidFill>
                  <a:srgbClr val="FF0000"/>
                </a:solidFill>
              </a:rPr>
              <a:t>DENY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2102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214CC60-E43A-4238-BE53-AA49BC91C029}"/>
              </a:ext>
            </a:extLst>
          </p:cNvPr>
          <p:cNvSpPr/>
          <p:nvPr/>
        </p:nvSpPr>
        <p:spPr>
          <a:xfrm>
            <a:off x="6125497" y="1586644"/>
            <a:ext cx="1783565" cy="1700980"/>
          </a:xfrm>
          <a:prstGeom prst="rect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241F33-7496-46B5-ACF2-E66C38AB7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/>
              <a:t>Access Control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86E3-D917-4E72-8BE7-80D0EC143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3" descr="F:\PhD Courses\Research Material\HGABAC material and paper\Reformalizd HGABAC--Paper 1\user.jpg">
            <a:extLst>
              <a:ext uri="{FF2B5EF4-FFF2-40B4-BE49-F238E27FC236}">
                <a16:creationId xmlns:a16="http://schemas.microsoft.com/office/drawing/2014/main" id="{AEE0D560-2EB0-4C1B-9AF9-11147A20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90" y="1889959"/>
            <a:ext cx="837847" cy="8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EF4F1-0835-49AB-BC1B-5BFB2B16D687}"/>
              </a:ext>
            </a:extLst>
          </p:cNvPr>
          <p:cNvSpPr txBox="1"/>
          <p:nvPr/>
        </p:nvSpPr>
        <p:spPr>
          <a:xfrm>
            <a:off x="2093082" y="2758669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</a:p>
        </p:txBody>
      </p:sp>
      <p:pic>
        <p:nvPicPr>
          <p:cNvPr id="15" name="Picture 3" descr="F:\PhD Courses\Research Material\Reformalizd HGABAC--Paper 1\file.png">
            <a:extLst>
              <a:ext uri="{FF2B5EF4-FFF2-40B4-BE49-F238E27FC236}">
                <a16:creationId xmlns:a16="http://schemas.microsoft.com/office/drawing/2014/main" id="{0E783313-C6AE-4D8D-B339-D11D1202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37" y="1941020"/>
            <a:ext cx="914400" cy="9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88AB670E-53BE-4065-BEF2-E1356A757567}"/>
              </a:ext>
            </a:extLst>
          </p:cNvPr>
          <p:cNvSpPr/>
          <p:nvPr/>
        </p:nvSpPr>
        <p:spPr>
          <a:xfrm>
            <a:off x="5211097" y="1694803"/>
            <a:ext cx="1286396" cy="1415842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0A3263-4462-4A52-9EC7-6CA890B5D6E7}"/>
              </a:ext>
            </a:extLst>
          </p:cNvPr>
          <p:cNvSpPr txBox="1"/>
          <p:nvPr/>
        </p:nvSpPr>
        <p:spPr>
          <a:xfrm>
            <a:off x="5151573" y="2204586"/>
            <a:ext cx="137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Control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7DA464-A4AD-475D-BD78-F4F73B7D9D34}"/>
              </a:ext>
            </a:extLst>
          </p:cNvPr>
          <p:cNvCxnSpPr>
            <a:cxnSpLocks/>
          </p:cNvCxnSpPr>
          <p:nvPr/>
        </p:nvCxnSpPr>
        <p:spPr>
          <a:xfrm flipV="1">
            <a:off x="3206713" y="2281047"/>
            <a:ext cx="1944339" cy="95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49B5DC-2316-4500-A74E-C45A48AF7D15}"/>
              </a:ext>
            </a:extLst>
          </p:cNvPr>
          <p:cNvCxnSpPr>
            <a:cxnSpLocks/>
          </p:cNvCxnSpPr>
          <p:nvPr/>
        </p:nvCxnSpPr>
        <p:spPr>
          <a:xfrm flipH="1">
            <a:off x="3213811" y="2566933"/>
            <a:ext cx="194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F:\PhD Courses\Research Material\HGABAC material and paper\Final HGABAC--NSS submission\Presentation\admin.jpg">
            <a:extLst>
              <a:ext uri="{FF2B5EF4-FFF2-40B4-BE49-F238E27FC236}">
                <a16:creationId xmlns:a16="http://schemas.microsoft.com/office/drawing/2014/main" id="{ACE02652-0730-4DBF-BA7C-8825443B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78" y="3931119"/>
            <a:ext cx="795669" cy="7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6D88D3-3B8A-494F-8BC1-5CF77EC185A0}"/>
              </a:ext>
            </a:extLst>
          </p:cNvPr>
          <p:cNvSpPr txBox="1"/>
          <p:nvPr/>
        </p:nvSpPr>
        <p:spPr>
          <a:xfrm>
            <a:off x="5519433" y="4736333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361FA8-7856-44A1-87DE-670644C2F118}"/>
              </a:ext>
            </a:extLst>
          </p:cNvPr>
          <p:cNvCxnSpPr/>
          <p:nvPr/>
        </p:nvCxnSpPr>
        <p:spPr>
          <a:xfrm flipV="1">
            <a:off x="5810865" y="3245663"/>
            <a:ext cx="0" cy="58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6CAD3D-438C-4868-A8CE-297F71971437}"/>
              </a:ext>
            </a:extLst>
          </p:cNvPr>
          <p:cNvSpPr txBox="1"/>
          <p:nvPr/>
        </p:nvSpPr>
        <p:spPr>
          <a:xfrm>
            <a:off x="5798990" y="3506735"/>
            <a:ext cx="6984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manages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348756-858B-4657-9536-19AC6DF518FD}"/>
              </a:ext>
            </a:extLst>
          </p:cNvPr>
          <p:cNvSpPr txBox="1"/>
          <p:nvPr/>
        </p:nvSpPr>
        <p:spPr>
          <a:xfrm>
            <a:off x="3725293" y="2596297"/>
            <a:ext cx="2029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GRANT   </a:t>
            </a:r>
            <a:r>
              <a:rPr lang="en-US" sz="1050" dirty="0">
                <a:solidFill>
                  <a:srgbClr val="FF0000"/>
                </a:solidFill>
              </a:rPr>
              <a:t>DENY</a:t>
            </a:r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E6B08-C4B3-4908-B9A2-45A856171A7D}"/>
              </a:ext>
            </a:extLst>
          </p:cNvPr>
          <p:cNvSpPr txBox="1"/>
          <p:nvPr/>
        </p:nvSpPr>
        <p:spPr>
          <a:xfrm>
            <a:off x="6751550" y="3313724"/>
            <a:ext cx="837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BD70FD-00D1-459B-A9D6-82D6ED3672E4}"/>
              </a:ext>
            </a:extLst>
          </p:cNvPr>
          <p:cNvSpPr/>
          <p:nvPr/>
        </p:nvSpPr>
        <p:spPr>
          <a:xfrm>
            <a:off x="486985" y="5304640"/>
            <a:ext cx="7802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user </a:t>
            </a:r>
            <a:r>
              <a:rPr lang="en-US" dirty="0">
                <a:solidFill>
                  <a:srgbClr val="FF0000"/>
                </a:solidFill>
              </a:rPr>
              <a:t>[U]</a:t>
            </a:r>
            <a:r>
              <a:rPr lang="en-US" dirty="0"/>
              <a:t> is allowed to perform an operation </a:t>
            </a:r>
            <a:r>
              <a:rPr lang="en-US" dirty="0">
                <a:solidFill>
                  <a:srgbClr val="FF0000"/>
                </a:solidFill>
              </a:rPr>
              <a:t>[OP] </a:t>
            </a:r>
            <a:r>
              <a:rPr lang="en-US" dirty="0"/>
              <a:t>on an object </a:t>
            </a:r>
            <a:r>
              <a:rPr lang="en-US" dirty="0">
                <a:solidFill>
                  <a:srgbClr val="FF0000"/>
                </a:solidFill>
              </a:rPr>
              <a:t>[OB] </a:t>
            </a:r>
            <a:r>
              <a:rPr lang="en-US" dirty="0"/>
              <a:t>if security policy </a:t>
            </a:r>
            <a:r>
              <a:rPr lang="en-US" dirty="0">
                <a:solidFill>
                  <a:srgbClr val="FF0000"/>
                </a:solidFill>
              </a:rPr>
              <a:t>[P] </a:t>
            </a:r>
            <a:r>
              <a:rPr lang="en-US" dirty="0"/>
              <a:t>is satisfied.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270F8-CF7D-40D8-B243-5AF9236562F7}"/>
              </a:ext>
            </a:extLst>
          </p:cNvPr>
          <p:cNvSpPr txBox="1"/>
          <p:nvPr/>
        </p:nvSpPr>
        <p:spPr>
          <a:xfrm>
            <a:off x="486986" y="3808769"/>
            <a:ext cx="2151112" cy="369332"/>
          </a:xfrm>
          <a:prstGeom prst="rect">
            <a:avLst/>
          </a:prstGeom>
          <a:noFill/>
          <a:ln>
            <a:solidFill>
              <a:srgbClr val="EB0F0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Post Authentication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CF5D7F-3D89-49C4-8C54-0DB6676D2B90}"/>
              </a:ext>
            </a:extLst>
          </p:cNvPr>
          <p:cNvSpPr txBox="1"/>
          <p:nvPr/>
        </p:nvSpPr>
        <p:spPr>
          <a:xfrm>
            <a:off x="486985" y="4569470"/>
            <a:ext cx="32967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Complements other mechanisms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131B8C-F942-4931-973F-83BC63C5A84D}"/>
              </a:ext>
            </a:extLst>
          </p:cNvPr>
          <p:cNvSpPr txBox="1"/>
          <p:nvPr/>
        </p:nvSpPr>
        <p:spPr>
          <a:xfrm>
            <a:off x="444713" y="1209478"/>
            <a:ext cx="14517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E9100-FAF2-44F8-8BF3-C56609257D25}"/>
              </a:ext>
            </a:extLst>
          </p:cNvPr>
          <p:cNvSpPr txBox="1"/>
          <p:nvPr/>
        </p:nvSpPr>
        <p:spPr>
          <a:xfrm>
            <a:off x="3663605" y="1991546"/>
            <a:ext cx="23561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Access Request</a:t>
            </a:r>
          </a:p>
        </p:txBody>
      </p:sp>
    </p:spTree>
    <p:extLst>
      <p:ext uri="{BB962C8B-B14F-4D97-AF65-F5344CB8AC3E}">
        <p14:creationId xmlns:p14="http://schemas.microsoft.com/office/powerpoint/2010/main" val="401932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5020E-028B-4248-A584-C3EC8640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Three Dominant Models: </a:t>
            </a:r>
            <a:r>
              <a:rPr lang="en-US" sz="2400" dirty="0">
                <a:solidFill>
                  <a:srgbClr val="00B050"/>
                </a:solidFill>
              </a:rPr>
              <a:t>DAC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MAC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50"/>
                </a:solidFill>
              </a:rPr>
              <a:t>RBAC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ABAC</a:t>
            </a:r>
            <a:r>
              <a:rPr lang="en-US" sz="2400" dirty="0"/>
              <a:t>: Decision based on the attributes of entities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Attributes are name value pair: </a:t>
            </a:r>
            <a:r>
              <a:rPr lang="en-US" sz="2400" dirty="0">
                <a:solidFill>
                  <a:srgbClr val="FF0000"/>
                </a:solidFill>
              </a:rPr>
              <a:t>age (Alice)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29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Core entities in ABAC include: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Users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Objects			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Attributes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Environment or Context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Operations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Authorization Policies</a:t>
            </a:r>
            <a:r>
              <a:rPr lang="en-US" sz="2400" dirty="0"/>
              <a:t>: determine rights just in time </a:t>
            </a:r>
          </a:p>
          <a:p>
            <a:pPr marL="461963" lvl="1" indent="-287338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retrieve attributes of relevant entities in request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Enhance flexibility and fine grained access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NIST Guidelines to ABAC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98C12B-69AB-4A1E-B817-46C8E1FDA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Attribute Based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C28E0-27F4-48FB-AF37-D2605376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109893A-41AD-4220-AEF4-A85FE65D3864}"/>
              </a:ext>
            </a:extLst>
          </p:cNvPr>
          <p:cNvSpPr/>
          <p:nvPr/>
        </p:nvSpPr>
        <p:spPr>
          <a:xfrm>
            <a:off x="4097867" y="2898422"/>
            <a:ext cx="474133" cy="1061155"/>
          </a:xfrm>
          <a:prstGeom prst="rightBrace">
            <a:avLst>
              <a:gd name="adj1" fmla="val 3460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551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TTUCer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TTUCeroc" id="{8FE7DEAD-D4A9-42F4-B29B-3B79FC0021A4}" vid="{15CAC3B1-C48C-40DA-9709-D39B396321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ThemeTTUCeroc</Template>
  <TotalTime>31813</TotalTime>
  <Words>999</Words>
  <Application>Microsoft Office PowerPoint</Application>
  <PresentationFormat>On-screen Show (4:3)</PresentationFormat>
  <Paragraphs>264</Paragraphs>
  <Slides>28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ThemeTTUCeroc</vt:lpstr>
      <vt:lpstr>PowerPoint Presentation</vt:lpstr>
      <vt:lpstr>Cyber Security Landscape</vt:lpstr>
      <vt:lpstr>PowerPoint Presentation</vt:lpstr>
      <vt:lpstr>Smart Cars Ecosystem</vt:lpstr>
      <vt:lpstr>No More Isolated.!</vt:lpstr>
      <vt:lpstr>The Perfect World.!</vt:lpstr>
      <vt:lpstr>Access Control Mechanisms</vt:lpstr>
      <vt:lpstr>Access Control Mechanisms</vt:lpstr>
      <vt:lpstr>Attribute Based Access Control</vt:lpstr>
      <vt:lpstr>Access Control Needs in Smart Cars</vt:lpstr>
      <vt:lpstr>Extended Access Control  Oriented Architecture</vt:lpstr>
      <vt:lpstr>PowerPoint Presentation</vt:lpstr>
      <vt:lpstr>Using Location Groups</vt:lpstr>
      <vt:lpstr>CV-ABACG  Model</vt:lpstr>
      <vt:lpstr>Model Components</vt:lpstr>
      <vt:lpstr>Model Components</vt:lpstr>
      <vt:lpstr>Model Components</vt:lpstr>
      <vt:lpstr>Model Components</vt:lpstr>
      <vt:lpstr>Formal Specification</vt:lpstr>
      <vt:lpstr>Formal Specification</vt:lpstr>
      <vt:lpstr>Policy Language</vt:lpstr>
      <vt:lpstr>Activity Authorization Decision</vt:lpstr>
      <vt:lpstr>Implementation in  Amazon Web Services (AWS)</vt:lpstr>
      <vt:lpstr>Vehicles and Groups</vt:lpstr>
      <vt:lpstr>AWS Architecture</vt:lpstr>
      <vt:lpstr>Performance Metrics</vt:lpstr>
      <vt:lpstr>Performance Metrics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maanakgupta</dc:creator>
  <cp:lastModifiedBy>Gupta, Maanak</cp:lastModifiedBy>
  <cp:revision>1082</cp:revision>
  <cp:lastPrinted>2019-01-09T20:11:05Z</cp:lastPrinted>
  <dcterms:created xsi:type="dcterms:W3CDTF">2018-06-02T05:14:53Z</dcterms:created>
  <dcterms:modified xsi:type="dcterms:W3CDTF">2019-11-13T19:44:37Z</dcterms:modified>
</cp:coreProperties>
</file>