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75" r:id="rId4"/>
    <p:sldId id="259" r:id="rId5"/>
    <p:sldId id="273" r:id="rId6"/>
    <p:sldId id="274" r:id="rId7"/>
    <p:sldId id="280" r:id="rId8"/>
    <p:sldId id="276" r:id="rId9"/>
    <p:sldId id="265" r:id="rId10"/>
    <p:sldId id="266" r:id="rId11"/>
    <p:sldId id="267" r:id="rId12"/>
    <p:sldId id="278" r:id="rId13"/>
    <p:sldId id="268" r:id="rId14"/>
    <p:sldId id="271" r:id="rId15"/>
    <p:sldId id="277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/>
    <p:restoredTop sz="77965"/>
  </p:normalViewPr>
  <p:slideViewPr>
    <p:cSldViewPr snapToGrid="0" snapToObjects="1">
      <p:cViewPr varScale="1">
        <p:scale>
          <a:sx n="91" d="100"/>
          <a:sy n="91" d="100"/>
        </p:scale>
        <p:origin x="1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D5D53-38D4-5A40-955A-67F9A2E40B61}" type="datetimeFigureOut">
              <a:rPr lang="en-US" smtClean="0"/>
              <a:t>9/19/18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4C340-DC05-E343-82F9-3C38252D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4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7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4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64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7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4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6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69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06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9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3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5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340-DC05-E343-82F9-3C38252DB8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Content Management lifecycle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is no delete button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4613" y="5872163"/>
            <a:ext cx="62293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Mrs. Stacey Lee-Curbean</a:t>
            </a:r>
          </a:p>
          <a:p>
            <a:r>
              <a:rPr lang="en-US" sz="2600" dirty="0"/>
              <a:t>University of Maryland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121200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82423"/>
            <a:ext cx="9905998" cy="910245"/>
          </a:xfrm>
        </p:spPr>
        <p:txBody>
          <a:bodyPr/>
          <a:lstStyle/>
          <a:p>
            <a:r>
              <a:rPr lang="en-US" dirty="0"/>
              <a:t>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631" y="2001860"/>
            <a:ext cx="2869114" cy="4262438"/>
          </a:xfrm>
        </p:spPr>
        <p:txBody>
          <a:bodyPr>
            <a:normAutofit/>
          </a:bodyPr>
          <a:lstStyle/>
          <a:p>
            <a:r>
              <a:rPr lang="en-US" dirty="0"/>
              <a:t>Paper</a:t>
            </a:r>
          </a:p>
          <a:p>
            <a:r>
              <a:rPr lang="en-US" dirty="0"/>
              <a:t>Internet</a:t>
            </a:r>
          </a:p>
          <a:p>
            <a:r>
              <a:rPr lang="en-US" dirty="0"/>
              <a:t>Intranet</a:t>
            </a:r>
          </a:p>
          <a:p>
            <a:r>
              <a:rPr lang="en-US" dirty="0"/>
              <a:t>Email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478BAE-B32E-4885-83B6-AFCCC0F6671E}"/>
              </a:ext>
            </a:extLst>
          </p:cNvPr>
          <p:cNvSpPr txBox="1">
            <a:spLocks/>
          </p:cNvSpPr>
          <p:nvPr/>
        </p:nvSpPr>
        <p:spPr>
          <a:xfrm>
            <a:off x="9508967" y="2025316"/>
            <a:ext cx="2582770" cy="426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Mobile Devices</a:t>
            </a:r>
          </a:p>
          <a:p>
            <a:r>
              <a:rPr lang="en-US" dirty="0"/>
              <a:t>Fax</a:t>
            </a:r>
          </a:p>
          <a:p>
            <a:r>
              <a:rPr lang="en-US" dirty="0"/>
              <a:t>Portal</a:t>
            </a:r>
          </a:p>
          <a:p>
            <a:r>
              <a:rPr lang="en-US" dirty="0"/>
              <a:t>E-Statements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27ABF-739E-479E-BD2E-F77F27AB4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653" y="2001860"/>
            <a:ext cx="7355314" cy="448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31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n-US" dirty="0"/>
              <a:t>preserve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28763"/>
            <a:ext cx="9905999" cy="4262438"/>
          </a:xfrm>
        </p:spPr>
        <p:txBody>
          <a:bodyPr/>
          <a:lstStyle/>
          <a:p>
            <a:r>
              <a:rPr lang="en-US" dirty="0"/>
              <a:t>Archive</a:t>
            </a:r>
          </a:p>
          <a:p>
            <a:r>
              <a:rPr lang="en-US" dirty="0"/>
              <a:t>Backup</a:t>
            </a:r>
          </a:p>
          <a:p>
            <a:r>
              <a:rPr lang="en-US" dirty="0"/>
              <a:t>Paper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D6480-323B-451A-ACCB-380E6E332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419727"/>
            <a:ext cx="5867400" cy="426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16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42449"/>
          </a:xfrm>
        </p:spPr>
        <p:txBody>
          <a:bodyPr/>
          <a:lstStyle/>
          <a:p>
            <a:r>
              <a:rPr lang="en-US" dirty="0"/>
              <a:t>		Where is your information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3079" y="1420035"/>
            <a:ext cx="6911163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0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n-US" dirty="0"/>
              <a:t>Protecting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28763"/>
            <a:ext cx="9905999" cy="42624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Secure Information Offline</a:t>
            </a:r>
          </a:p>
          <a:p>
            <a:pPr lvl="1"/>
            <a:r>
              <a:rPr lang="en-US" dirty="0"/>
              <a:t>Keep personal information in safe place</a:t>
            </a:r>
          </a:p>
          <a:p>
            <a:pPr lvl="1"/>
            <a:r>
              <a:rPr lang="en-US" dirty="0"/>
              <a:t>Limit what you carry</a:t>
            </a:r>
          </a:p>
          <a:p>
            <a:pPr lvl="1"/>
            <a:r>
              <a:rPr lang="en-US" dirty="0"/>
              <a:t>Lock and password protect your computers</a:t>
            </a:r>
          </a:p>
          <a:p>
            <a:pPr lvl="1"/>
            <a:r>
              <a:rPr lang="en-US" dirty="0"/>
              <a:t>Safe disposal of computer and mobile devices</a:t>
            </a:r>
          </a:p>
          <a:p>
            <a:r>
              <a:rPr lang="en-US" dirty="0"/>
              <a:t>Secure Information Online</a:t>
            </a:r>
          </a:p>
          <a:p>
            <a:pPr lvl="1"/>
            <a:r>
              <a:rPr lang="en-US" dirty="0"/>
              <a:t>Encrypt data</a:t>
            </a:r>
          </a:p>
          <a:p>
            <a:pPr lvl="1"/>
            <a:r>
              <a:rPr lang="en-US" dirty="0"/>
              <a:t>Use strong passwords and keep private</a:t>
            </a:r>
          </a:p>
          <a:p>
            <a:pPr lvl="1"/>
            <a:r>
              <a:rPr lang="en-US" dirty="0"/>
              <a:t>Limit personal information shared on social media</a:t>
            </a:r>
          </a:p>
          <a:p>
            <a:pPr lvl="1"/>
            <a:r>
              <a:rPr lang="en-US" dirty="0"/>
              <a:t>Two-Factor Authentication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7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n-US" dirty="0"/>
              <a:t>Protecting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28763"/>
            <a:ext cx="9905999" cy="4262438"/>
          </a:xfrm>
        </p:spPr>
        <p:txBody>
          <a:bodyPr>
            <a:normAutofit/>
          </a:bodyPr>
          <a:lstStyle/>
          <a:p>
            <a:r>
              <a:rPr lang="en-US" dirty="0"/>
              <a:t>Secure Devices</a:t>
            </a:r>
          </a:p>
          <a:p>
            <a:pPr lvl="1"/>
            <a:r>
              <a:rPr lang="en-US" dirty="0"/>
              <a:t>Keeps devices on your person and password protected</a:t>
            </a:r>
          </a:p>
          <a:p>
            <a:pPr lvl="1"/>
            <a:r>
              <a:rPr lang="en-US" dirty="0"/>
              <a:t>Use security software</a:t>
            </a:r>
          </a:p>
          <a:p>
            <a:pPr lvl="1"/>
            <a:r>
              <a:rPr lang="en-US" dirty="0"/>
              <a:t>Avoid Phishing Emails</a:t>
            </a:r>
          </a:p>
          <a:p>
            <a:pPr lvl="1"/>
            <a:r>
              <a:rPr lang="en-US" dirty="0"/>
              <a:t>Verify mobile apps before installing</a:t>
            </a:r>
          </a:p>
          <a:p>
            <a:pPr lvl="1"/>
            <a:r>
              <a:rPr lang="en-US" dirty="0"/>
              <a:t>Secure Laptops, mobile devices, and portable devices</a:t>
            </a:r>
          </a:p>
          <a:p>
            <a:pPr lvl="1"/>
            <a:r>
              <a:rPr lang="en-US" dirty="0"/>
              <a:t>Read privacy policies</a:t>
            </a:r>
          </a:p>
          <a:p>
            <a:pPr lvl="1"/>
            <a:r>
              <a:rPr lang="en-US" dirty="0"/>
              <a:t>Limit use of public Wi-Fi</a:t>
            </a:r>
          </a:p>
        </p:txBody>
      </p:sp>
    </p:spTree>
    <p:extLst>
      <p:ext uri="{BB962C8B-B14F-4D97-AF65-F5344CB8AC3E}">
        <p14:creationId xmlns:p14="http://schemas.microsoft.com/office/powerpoint/2010/main" val="1890650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62BED4-85BE-C243-83C8-6F32257D3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6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dirty="0"/>
              <a:t>Gartner (2013). Gartner says the Internet of Things installed base will grow to 26 billion units by 2020.  Retrieved from https://</a:t>
            </a:r>
            <a:r>
              <a:rPr lang="en-US" dirty="0" err="1"/>
              <a:t>www.gartner.com</a:t>
            </a:r>
            <a:r>
              <a:rPr lang="en-US" dirty="0"/>
              <a:t>/newsroom/id/2636073</a:t>
            </a:r>
          </a:p>
        </p:txBody>
      </p:sp>
    </p:spTree>
    <p:extLst>
      <p:ext uri="{BB962C8B-B14F-4D97-AF65-F5344CB8AC3E}">
        <p14:creationId xmlns:p14="http://schemas.microsoft.com/office/powerpoint/2010/main" val="112358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CONTENT?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48691"/>
            <a:ext cx="9905999" cy="5070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Content</a:t>
            </a:r>
          </a:p>
          <a:p>
            <a:pPr lvl="1"/>
            <a:r>
              <a:rPr lang="en-US" dirty="0"/>
              <a:t>Published and Digital</a:t>
            </a:r>
          </a:p>
          <a:p>
            <a:pPr lvl="1"/>
            <a:r>
              <a:rPr lang="en-US" dirty="0"/>
              <a:t>Structured and Unstructured</a:t>
            </a:r>
          </a:p>
          <a:p>
            <a:pPr lvl="1"/>
            <a:r>
              <a:rPr lang="en-US" dirty="0"/>
              <a:t>Created with/without user’s knowledge</a:t>
            </a:r>
          </a:p>
          <a:p>
            <a:endParaRPr lang="en-US" dirty="0"/>
          </a:p>
          <a:p>
            <a:r>
              <a:rPr lang="en-US" dirty="0"/>
              <a:t>Communication Channels for Content</a:t>
            </a:r>
          </a:p>
          <a:p>
            <a:pPr lvl="1"/>
            <a:r>
              <a:rPr lang="en-US" dirty="0"/>
              <a:t>Social Media Sites</a:t>
            </a:r>
          </a:p>
          <a:p>
            <a:pPr lvl="2"/>
            <a:r>
              <a:rPr lang="en-US" dirty="0"/>
              <a:t>LinkedIn, Facebook, Snapchat, Instagram, Google+</a:t>
            </a:r>
          </a:p>
          <a:p>
            <a:pPr lvl="1"/>
            <a:r>
              <a:rPr lang="en-US" dirty="0"/>
              <a:t>Applications</a:t>
            </a:r>
          </a:p>
          <a:p>
            <a:pPr lvl="1"/>
            <a:r>
              <a:rPr lang="en-US" dirty="0"/>
              <a:t>Chat Rooms</a:t>
            </a:r>
          </a:p>
          <a:p>
            <a:pPr lvl="1"/>
            <a:r>
              <a:rPr lang="en-US" dirty="0"/>
              <a:t>Blogs</a:t>
            </a:r>
          </a:p>
          <a:p>
            <a:pPr lvl="1"/>
            <a:r>
              <a:rPr lang="en-US" dirty="0"/>
              <a:t>Dating Websites</a:t>
            </a:r>
          </a:p>
          <a:p>
            <a:pPr lvl="1"/>
            <a:r>
              <a:rPr lang="en-US" dirty="0"/>
              <a:t>Amazon </a:t>
            </a:r>
          </a:p>
          <a:p>
            <a:pPr lvl="1"/>
            <a:r>
              <a:rPr lang="en-US" dirty="0"/>
              <a:t>Google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CF754F-B9EA-4C19-B85A-0C13DAEC4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921" y="1453100"/>
            <a:ext cx="4409489" cy="470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0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n-US" dirty="0"/>
              <a:t>Technological advancements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28763"/>
            <a:ext cx="9905999" cy="4262438"/>
          </a:xfrm>
        </p:spPr>
        <p:txBody>
          <a:bodyPr>
            <a:normAutofit/>
          </a:bodyPr>
          <a:lstStyle/>
          <a:p>
            <a:r>
              <a:rPr lang="en-US" dirty="0"/>
              <a:t>Smarter Devices and Computers</a:t>
            </a:r>
          </a:p>
          <a:p>
            <a:r>
              <a:rPr lang="en-US" dirty="0"/>
              <a:t>Social Media</a:t>
            </a:r>
          </a:p>
          <a:p>
            <a:r>
              <a:rPr lang="en-US" dirty="0"/>
              <a:t>Data Collection Software Improvements</a:t>
            </a:r>
          </a:p>
          <a:p>
            <a:r>
              <a:rPr lang="en-US" dirty="0"/>
              <a:t>Data Analysis Software Enhancements</a:t>
            </a:r>
          </a:p>
          <a:p>
            <a:r>
              <a:rPr lang="en-US" dirty="0"/>
              <a:t>Big Data</a:t>
            </a:r>
          </a:p>
          <a:p>
            <a:r>
              <a:rPr lang="en-US" dirty="0"/>
              <a:t>Internet of Things (</a:t>
            </a:r>
            <a:r>
              <a:rPr lang="en-US" dirty="0" err="1"/>
              <a:t>IoT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572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n-US" dirty="0"/>
              <a:t>Internet of things (</a:t>
            </a:r>
            <a:r>
              <a:rPr lang="en-US" cap="none" dirty="0" err="1"/>
              <a:t>IoT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28763"/>
            <a:ext cx="9905999" cy="4262438"/>
          </a:xfrm>
        </p:spPr>
        <p:txBody>
          <a:bodyPr>
            <a:normAutofit/>
          </a:bodyPr>
          <a:lstStyle/>
          <a:p>
            <a:r>
              <a:rPr lang="en-US" dirty="0"/>
              <a:t>Huge network of connected devices</a:t>
            </a:r>
          </a:p>
          <a:p>
            <a:pPr lvl="1"/>
            <a:r>
              <a:rPr lang="en-US" dirty="0"/>
              <a:t>Relationships between people and web-enabled devices</a:t>
            </a:r>
          </a:p>
          <a:p>
            <a:pPr lvl="1"/>
            <a:r>
              <a:rPr lang="en-US" dirty="0"/>
              <a:t>Devices includes tablets, cellphones, refrigerators, headphones, wearable devices, jet engines, and the like</a:t>
            </a:r>
          </a:p>
          <a:p>
            <a:r>
              <a:rPr lang="en-US" dirty="0"/>
              <a:t>Gartner has predicted there will be over 26 billion connected devices by 2020 (Gartner, 2013)</a:t>
            </a:r>
          </a:p>
          <a:p>
            <a:r>
              <a:rPr lang="en-US" dirty="0" err="1"/>
              <a:t>IoT</a:t>
            </a:r>
            <a:r>
              <a:rPr lang="en-US" dirty="0"/>
              <a:t> produces an enormous amount of data that poses security and privacy risks </a:t>
            </a:r>
          </a:p>
        </p:txBody>
      </p:sp>
    </p:spTree>
    <p:extLst>
      <p:ext uri="{BB962C8B-B14F-4D97-AF65-F5344CB8AC3E}">
        <p14:creationId xmlns:p14="http://schemas.microsoft.com/office/powerpoint/2010/main" val="28325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5106988" cy="910245"/>
          </a:xfrm>
        </p:spPr>
        <p:txBody>
          <a:bodyPr/>
          <a:lstStyle/>
          <a:p>
            <a:r>
              <a:rPr lang="en-US" dirty="0"/>
              <a:t>Digital footprint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528763"/>
            <a:ext cx="5106988" cy="46795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unique set of digital activities</a:t>
            </a:r>
          </a:p>
          <a:p>
            <a:r>
              <a:rPr lang="en-US" dirty="0"/>
              <a:t>Passive Footprint</a:t>
            </a:r>
          </a:p>
          <a:p>
            <a:pPr lvl="1"/>
            <a:r>
              <a:rPr lang="en-US" dirty="0"/>
              <a:t>Time-based</a:t>
            </a:r>
          </a:p>
          <a:p>
            <a:pPr lvl="1"/>
            <a:r>
              <a:rPr lang="en-US" dirty="0"/>
              <a:t>Logged in to complete a specific activity</a:t>
            </a:r>
          </a:p>
          <a:p>
            <a:pPr lvl="1"/>
            <a:r>
              <a:rPr lang="en-US" dirty="0"/>
              <a:t>Examples:  Amazon, Macys</a:t>
            </a:r>
          </a:p>
          <a:p>
            <a:r>
              <a:rPr lang="en-US" dirty="0"/>
              <a:t>Active Footprint</a:t>
            </a:r>
          </a:p>
          <a:p>
            <a:pPr lvl="1"/>
            <a:r>
              <a:rPr lang="en-US" dirty="0"/>
              <a:t>Continuous </a:t>
            </a:r>
          </a:p>
          <a:p>
            <a:pPr lvl="1"/>
            <a:r>
              <a:rPr lang="en-US" dirty="0"/>
              <a:t>Logged in continuously; not necessarily to complete a specific activity</a:t>
            </a:r>
          </a:p>
          <a:p>
            <a:pPr lvl="1"/>
            <a:r>
              <a:rPr lang="en-US" dirty="0"/>
              <a:t>Examples:  Facebook, Twitter, LinkedIn, </a:t>
            </a:r>
            <a:r>
              <a:rPr lang="en-US" dirty="0" err="1"/>
              <a:t>SnapChat</a:t>
            </a:r>
            <a:r>
              <a:rPr lang="en-US" dirty="0"/>
              <a:t>, eHarmony, Blogs, YouTube, Email</a:t>
            </a: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777740" y="3868529"/>
            <a:ext cx="5106988" cy="910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Why important?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181775" y="3997843"/>
            <a:ext cx="3343913" cy="2668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Used for</a:t>
            </a:r>
          </a:p>
          <a:p>
            <a:pPr lvl="1"/>
            <a:r>
              <a:rPr lang="en-US" dirty="0"/>
              <a:t>Employment</a:t>
            </a:r>
          </a:p>
          <a:p>
            <a:pPr lvl="1"/>
            <a:r>
              <a:rPr lang="en-US" dirty="0"/>
              <a:t>Used for some colleges</a:t>
            </a:r>
          </a:p>
          <a:p>
            <a:pPr lvl="1"/>
            <a:r>
              <a:rPr lang="en-US" dirty="0"/>
              <a:t>Security Clearances</a:t>
            </a:r>
          </a:p>
        </p:txBody>
      </p:sp>
    </p:spTree>
    <p:extLst>
      <p:ext uri="{BB962C8B-B14F-4D97-AF65-F5344CB8AC3E}">
        <p14:creationId xmlns:p14="http://schemas.microsoft.com/office/powerpoint/2010/main" val="127498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n-US" dirty="0"/>
              <a:t>content management lifecycle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28763"/>
            <a:ext cx="9905999" cy="42624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Content has a life cycle</a:t>
            </a:r>
          </a:p>
          <a:p>
            <a:pPr lvl="1"/>
            <a:r>
              <a:rPr lang="en-US" dirty="0"/>
              <a:t>Begins when data is created</a:t>
            </a:r>
          </a:p>
          <a:p>
            <a:pPr lvl="1"/>
            <a:r>
              <a:rPr lang="en-US" dirty="0"/>
              <a:t>Ends with destruction (from original source of collection) or permanent storage (where no longer used)</a:t>
            </a:r>
          </a:p>
          <a:p>
            <a:r>
              <a:rPr lang="en-US" dirty="0"/>
              <a:t>Content Management Lifecycle 5 Phases</a:t>
            </a:r>
          </a:p>
          <a:p>
            <a:pPr lvl="1"/>
            <a:r>
              <a:rPr lang="en-US" dirty="0"/>
              <a:t>Collection</a:t>
            </a:r>
          </a:p>
          <a:p>
            <a:pPr lvl="1"/>
            <a:r>
              <a:rPr lang="en-US" dirty="0"/>
              <a:t>Management</a:t>
            </a:r>
          </a:p>
          <a:p>
            <a:pPr lvl="1"/>
            <a:r>
              <a:rPr lang="en-US" dirty="0"/>
              <a:t>Storage</a:t>
            </a:r>
          </a:p>
          <a:p>
            <a:pPr lvl="1"/>
            <a:r>
              <a:rPr lang="en-US" dirty="0"/>
              <a:t>Delivery</a:t>
            </a:r>
          </a:p>
          <a:p>
            <a:pPr lvl="1"/>
            <a:r>
              <a:rPr lang="en-US" dirty="0"/>
              <a:t>Preservation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n-US" dirty="0"/>
              <a:t>Collection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DE9C6E-E441-47D4-9756-A2BF66E0C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1" y="0"/>
            <a:ext cx="9905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73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169" y="1528763"/>
            <a:ext cx="9905999" cy="4262438"/>
          </a:xfrm>
        </p:spPr>
        <p:txBody>
          <a:bodyPr>
            <a:normAutofit/>
          </a:bodyPr>
          <a:lstStyle/>
          <a:p>
            <a:r>
              <a:rPr lang="en-US" dirty="0"/>
              <a:t>Content Management is </a:t>
            </a:r>
            <a:r>
              <a:rPr lang="en-US" b="1" u="sng" dirty="0"/>
              <a:t>YOUR</a:t>
            </a:r>
            <a:r>
              <a:rPr lang="en-US" dirty="0"/>
              <a:t> responsibility</a:t>
            </a:r>
          </a:p>
          <a:p>
            <a:pPr lvl="1"/>
            <a:r>
              <a:rPr lang="en-US" dirty="0"/>
              <a:t>Be S.U.R.E.</a:t>
            </a:r>
          </a:p>
          <a:p>
            <a:r>
              <a:rPr lang="en-US" dirty="0"/>
              <a:t>Personally Identifiable Information</a:t>
            </a:r>
          </a:p>
          <a:p>
            <a:r>
              <a:rPr lang="en-US" dirty="0"/>
              <a:t>Before providing information online, find out </a:t>
            </a:r>
          </a:p>
          <a:p>
            <a:pPr lvl="1"/>
            <a:r>
              <a:rPr lang="en-US" dirty="0"/>
              <a:t>What information is collected</a:t>
            </a:r>
          </a:p>
          <a:p>
            <a:pPr lvl="1"/>
            <a:r>
              <a:rPr lang="en-US" dirty="0"/>
              <a:t>Why the information is being collected</a:t>
            </a:r>
          </a:p>
          <a:p>
            <a:pPr lvl="1"/>
            <a:r>
              <a:rPr lang="en-US" dirty="0"/>
              <a:t>How information is shared</a:t>
            </a:r>
          </a:p>
          <a:p>
            <a:pPr lvl="1"/>
            <a:r>
              <a:rPr lang="en-US" dirty="0"/>
              <a:t>Who will have access to your information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EB210D-CE05-46C8-A999-F6C38DB537A1}"/>
              </a:ext>
            </a:extLst>
          </p:cNvPr>
          <p:cNvSpPr txBox="1"/>
          <p:nvPr/>
        </p:nvSpPr>
        <p:spPr>
          <a:xfrm>
            <a:off x="6672860" y="127000"/>
            <a:ext cx="52705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S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. 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– (Know the Source)</a:t>
            </a:r>
          </a:p>
          <a:p>
            <a:endParaRPr lang="en-US" sz="1600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  <a:p>
            <a:r>
              <a:rPr lang="en-US" sz="4800" b="1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U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. 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– (Understand what private information is being collected)</a:t>
            </a:r>
          </a:p>
          <a:p>
            <a:endParaRPr lang="en-US" sz="1600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  <a:p>
            <a:r>
              <a:rPr lang="en-US" sz="4800" b="1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R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. 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– (Research what, why, how, &amp; who)</a:t>
            </a:r>
          </a:p>
          <a:p>
            <a:endParaRPr lang="en-US" sz="1600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  <a:p>
            <a:r>
              <a:rPr lang="en-US" sz="4800" b="1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E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. 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– (Evaluate if you need to provide your private information)</a:t>
            </a:r>
          </a:p>
        </p:txBody>
      </p:sp>
    </p:spTree>
    <p:extLst>
      <p:ext uri="{BB962C8B-B14F-4D97-AF65-F5344CB8AC3E}">
        <p14:creationId xmlns:p14="http://schemas.microsoft.com/office/powerpoint/2010/main" val="119992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43956"/>
            <a:ext cx="5680493" cy="3509356"/>
          </a:xfrm>
        </p:spPr>
        <p:txBody>
          <a:bodyPr/>
          <a:lstStyle/>
          <a:p>
            <a:r>
              <a:rPr lang="en-US" dirty="0"/>
              <a:t>Computer</a:t>
            </a:r>
          </a:p>
          <a:p>
            <a:r>
              <a:rPr lang="en-US" dirty="0"/>
              <a:t>CD/DVD</a:t>
            </a:r>
          </a:p>
          <a:p>
            <a:r>
              <a:rPr lang="en-US" dirty="0"/>
              <a:t>Database/Data Warehouse</a:t>
            </a:r>
          </a:p>
          <a:p>
            <a:r>
              <a:rPr lang="en-US" dirty="0"/>
              <a:t>Cloud</a:t>
            </a:r>
          </a:p>
          <a:p>
            <a:r>
              <a:rPr lang="en-US" dirty="0"/>
              <a:t>Server</a:t>
            </a:r>
          </a:p>
          <a:p>
            <a:r>
              <a:rPr lang="en-US" dirty="0"/>
              <a:t>Mobile and Portable Storage Devices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2A4DAE-49B0-40F0-99F4-796BE362088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99045" y="854242"/>
            <a:ext cx="5770534" cy="382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95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32</TotalTime>
  <Words>523</Words>
  <Application>Microsoft Macintosh PowerPoint</Application>
  <PresentationFormat>Widescreen</PresentationFormat>
  <Paragraphs>131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Tw Cen MT</vt:lpstr>
      <vt:lpstr>Circuit</vt:lpstr>
      <vt:lpstr>Content Management lifecycle</vt:lpstr>
      <vt:lpstr>WHAT IS CONTENT?</vt:lpstr>
      <vt:lpstr>Technological advancements</vt:lpstr>
      <vt:lpstr>Internet of things (IoT)</vt:lpstr>
      <vt:lpstr>Digital footprint</vt:lpstr>
      <vt:lpstr>content management lifecycle</vt:lpstr>
      <vt:lpstr>Collection</vt:lpstr>
      <vt:lpstr>management</vt:lpstr>
      <vt:lpstr>storage</vt:lpstr>
      <vt:lpstr>delivery</vt:lpstr>
      <vt:lpstr>preserve</vt:lpstr>
      <vt:lpstr>  Where is your information</vt:lpstr>
      <vt:lpstr>Protecting your information</vt:lpstr>
      <vt:lpstr>Protecting your information</vt:lpstr>
      <vt:lpstr>Questions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Management lifecycle</dc:title>
  <dc:creator>Microsoft Office User</dc:creator>
  <cp:lastModifiedBy>Anastacia Webster</cp:lastModifiedBy>
  <cp:revision>251</cp:revision>
  <cp:lastPrinted>2018-09-19T18:33:48Z</cp:lastPrinted>
  <dcterms:created xsi:type="dcterms:W3CDTF">2018-03-15T00:52:31Z</dcterms:created>
  <dcterms:modified xsi:type="dcterms:W3CDTF">2018-09-19T18:35:43Z</dcterms:modified>
</cp:coreProperties>
</file>