
<file path=[Content_Types].xml><?xml version="1.0" encoding="utf-8"?>
<Types xmlns="http://schemas.openxmlformats.org/package/2006/content-types">
  <Default Extension="xml" ContentType="application/xml"/>
  <Default Extension="jpeg" ContentType="image/jpeg"/>
  <Default Extension="png" ContentType="image/png"/>
  <Default Extension="tmp" ContentType="image/png"/>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679" r:id="rId4"/>
  </p:sldMasterIdLst>
  <p:notesMasterIdLst>
    <p:notesMasterId r:id="rId54"/>
  </p:notesMasterIdLst>
  <p:handoutMasterIdLst>
    <p:handoutMasterId r:id="rId55"/>
  </p:handoutMasterIdLst>
  <p:sldIdLst>
    <p:sldId id="299" r:id="rId5"/>
    <p:sldId id="286" r:id="rId6"/>
    <p:sldId id="312" r:id="rId7"/>
    <p:sldId id="314" r:id="rId8"/>
    <p:sldId id="315" r:id="rId9"/>
    <p:sldId id="289" r:id="rId10"/>
    <p:sldId id="290" r:id="rId11"/>
    <p:sldId id="311" r:id="rId12"/>
    <p:sldId id="308" r:id="rId13"/>
    <p:sldId id="309" r:id="rId14"/>
    <p:sldId id="304" r:id="rId15"/>
    <p:sldId id="307" r:id="rId16"/>
    <p:sldId id="313" r:id="rId17"/>
    <p:sldId id="316" r:id="rId18"/>
    <p:sldId id="323" r:id="rId19"/>
    <p:sldId id="317" r:id="rId20"/>
    <p:sldId id="318" r:id="rId21"/>
    <p:sldId id="319" r:id="rId22"/>
    <p:sldId id="340" r:id="rId23"/>
    <p:sldId id="291" r:id="rId24"/>
    <p:sldId id="261" r:id="rId25"/>
    <p:sldId id="283" r:id="rId26"/>
    <p:sldId id="341" r:id="rId27"/>
    <p:sldId id="342" r:id="rId28"/>
    <p:sldId id="343" r:id="rId29"/>
    <p:sldId id="344" r:id="rId30"/>
    <p:sldId id="320" r:id="rId31"/>
    <p:sldId id="324" r:id="rId32"/>
    <p:sldId id="354" r:id="rId33"/>
    <p:sldId id="321" r:id="rId34"/>
    <p:sldId id="345" r:id="rId35"/>
    <p:sldId id="348" r:id="rId36"/>
    <p:sldId id="332" r:id="rId37"/>
    <p:sldId id="347" r:id="rId38"/>
    <p:sldId id="333" r:id="rId39"/>
    <p:sldId id="349" r:id="rId40"/>
    <p:sldId id="337" r:id="rId41"/>
    <p:sldId id="351" r:id="rId42"/>
    <p:sldId id="338" r:id="rId43"/>
    <p:sldId id="350" r:id="rId44"/>
    <p:sldId id="334" r:id="rId45"/>
    <p:sldId id="353" r:id="rId46"/>
    <p:sldId id="335" r:id="rId47"/>
    <p:sldId id="352" r:id="rId48"/>
    <p:sldId id="336" r:id="rId49"/>
    <p:sldId id="326" r:id="rId50"/>
    <p:sldId id="331" r:id="rId51"/>
    <p:sldId id="339" r:id="rId52"/>
    <p:sldId id="32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6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8" autoAdjust="0"/>
    <p:restoredTop sz="93563" autoAdjust="0"/>
  </p:normalViewPr>
  <p:slideViewPr>
    <p:cSldViewPr>
      <p:cViewPr varScale="1">
        <p:scale>
          <a:sx n="108" d="100"/>
          <a:sy n="108" d="100"/>
        </p:scale>
        <p:origin x="104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360D46-D671-6448-859C-1C5924C89D75}" type="datetimeFigureOut">
              <a:rPr lang="en-US" smtClean="0"/>
              <a:t>2/15/18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86D085-A8D9-1449-9180-7D1C7C7DD452}" type="slidenum">
              <a:rPr lang="en-US" smtClean="0"/>
              <a:t>‹#›</a:t>
            </a:fld>
            <a:endParaRPr lang="en-US"/>
          </a:p>
        </p:txBody>
      </p:sp>
    </p:spTree>
    <p:extLst>
      <p:ext uri="{BB962C8B-B14F-4D97-AF65-F5344CB8AC3E}">
        <p14:creationId xmlns:p14="http://schemas.microsoft.com/office/powerpoint/2010/main" val="880001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DCA30-2ED5-41C4-A072-F195EC56C9D7}" type="datetimeFigureOut">
              <a:rPr lang="en-US" smtClean="0"/>
              <a:t>2/15/18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E7E218-9473-4E4E-BA13-22C19D998763}" type="slidenum">
              <a:rPr lang="en-US" smtClean="0"/>
              <a:t>‹#›</a:t>
            </a:fld>
            <a:endParaRPr lang="en-US"/>
          </a:p>
        </p:txBody>
      </p:sp>
    </p:spTree>
    <p:extLst>
      <p:ext uri="{BB962C8B-B14F-4D97-AF65-F5344CB8AC3E}">
        <p14:creationId xmlns:p14="http://schemas.microsoft.com/office/powerpoint/2010/main" val="27463156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2/15/18 1:04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087891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10</a:t>
            </a:fld>
            <a:endParaRPr lang="en-US"/>
          </a:p>
        </p:txBody>
      </p:sp>
    </p:spTree>
    <p:extLst>
      <p:ext uri="{BB962C8B-B14F-4D97-AF65-F5344CB8AC3E}">
        <p14:creationId xmlns:p14="http://schemas.microsoft.com/office/powerpoint/2010/main" val="1834241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11</a:t>
            </a:fld>
            <a:endParaRPr lang="en-US"/>
          </a:p>
        </p:txBody>
      </p:sp>
    </p:spTree>
    <p:extLst>
      <p:ext uri="{BB962C8B-B14F-4D97-AF65-F5344CB8AC3E}">
        <p14:creationId xmlns:p14="http://schemas.microsoft.com/office/powerpoint/2010/main" val="951993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453832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453832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453832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15</a:t>
            </a:fld>
            <a:endParaRPr lang="en-US"/>
          </a:p>
        </p:txBody>
      </p:sp>
    </p:spTree>
    <p:extLst>
      <p:ext uri="{BB962C8B-B14F-4D97-AF65-F5344CB8AC3E}">
        <p14:creationId xmlns:p14="http://schemas.microsoft.com/office/powerpoint/2010/main" val="1036676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453832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453832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453832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423260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extLst>
      <p:ext uri="{BB962C8B-B14F-4D97-AF65-F5344CB8AC3E}">
        <p14:creationId xmlns:p14="http://schemas.microsoft.com/office/powerpoint/2010/main" val="1092101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958117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2/15/18 1:04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extLst>
      <p:ext uri="{BB962C8B-B14F-4D97-AF65-F5344CB8AC3E}">
        <p14:creationId xmlns:p14="http://schemas.microsoft.com/office/powerpoint/2010/main" val="2496861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2/15/18 1:04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extLst>
      <p:ext uri="{BB962C8B-B14F-4D97-AF65-F5344CB8AC3E}">
        <p14:creationId xmlns:p14="http://schemas.microsoft.com/office/powerpoint/2010/main" val="124913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731299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24</a:t>
            </a:fld>
            <a:endParaRPr lang="en-US"/>
          </a:p>
        </p:txBody>
      </p:sp>
    </p:spTree>
    <p:extLst>
      <p:ext uri="{BB962C8B-B14F-4D97-AF65-F5344CB8AC3E}">
        <p14:creationId xmlns:p14="http://schemas.microsoft.com/office/powerpoint/2010/main" val="2695841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25</a:t>
            </a:fld>
            <a:endParaRPr lang="en-US"/>
          </a:p>
        </p:txBody>
      </p:sp>
    </p:spTree>
    <p:extLst>
      <p:ext uri="{BB962C8B-B14F-4D97-AF65-F5344CB8AC3E}">
        <p14:creationId xmlns:p14="http://schemas.microsoft.com/office/powerpoint/2010/main" val="698309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79583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2453832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3411779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159130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8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a:p>
        </p:txBody>
      </p:sp>
    </p:spTree>
    <p:extLst>
      <p:ext uri="{BB962C8B-B14F-4D97-AF65-F5344CB8AC3E}">
        <p14:creationId xmlns:p14="http://schemas.microsoft.com/office/powerpoint/2010/main" val="1092101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2453832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3689136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3720500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3180561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2359422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3423767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396631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531003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1941843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2626504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a:p>
        </p:txBody>
      </p:sp>
    </p:spTree>
    <p:extLst>
      <p:ext uri="{BB962C8B-B14F-4D97-AF65-F5344CB8AC3E}">
        <p14:creationId xmlns:p14="http://schemas.microsoft.com/office/powerpoint/2010/main" val="1092101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40</a:t>
            </a:fld>
            <a:endParaRPr lang="en-US"/>
          </a:p>
        </p:txBody>
      </p:sp>
    </p:spTree>
    <p:extLst>
      <p:ext uri="{BB962C8B-B14F-4D97-AF65-F5344CB8AC3E}">
        <p14:creationId xmlns:p14="http://schemas.microsoft.com/office/powerpoint/2010/main" val="6289304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4108762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42847192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35948509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extLst>
      <p:ext uri="{BB962C8B-B14F-4D97-AF65-F5344CB8AC3E}">
        <p14:creationId xmlns:p14="http://schemas.microsoft.com/office/powerpoint/2010/main" val="8071589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extLst>
      <p:ext uri="{BB962C8B-B14F-4D97-AF65-F5344CB8AC3E}">
        <p14:creationId xmlns:p14="http://schemas.microsoft.com/office/powerpoint/2010/main" val="24884581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42478866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extLst>
      <p:ext uri="{BB962C8B-B14F-4D97-AF65-F5344CB8AC3E}">
        <p14:creationId xmlns:p14="http://schemas.microsoft.com/office/powerpoint/2010/main" val="33110179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48</a:t>
            </a:fld>
            <a:endParaRPr lang="en-US"/>
          </a:p>
        </p:txBody>
      </p:sp>
    </p:spTree>
    <p:extLst>
      <p:ext uri="{BB962C8B-B14F-4D97-AF65-F5344CB8AC3E}">
        <p14:creationId xmlns:p14="http://schemas.microsoft.com/office/powerpoint/2010/main" val="9666796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49</a:t>
            </a:fld>
            <a:endParaRPr lang="en-US"/>
          </a:p>
        </p:txBody>
      </p:sp>
    </p:spTree>
    <p:extLst>
      <p:ext uri="{BB962C8B-B14F-4D97-AF65-F5344CB8AC3E}">
        <p14:creationId xmlns:p14="http://schemas.microsoft.com/office/powerpoint/2010/main" val="2298353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5</a:t>
            </a:fld>
            <a:endParaRPr lang="en-US"/>
          </a:p>
        </p:txBody>
      </p:sp>
    </p:spTree>
    <p:extLst>
      <p:ext uri="{BB962C8B-B14F-4D97-AF65-F5344CB8AC3E}">
        <p14:creationId xmlns:p14="http://schemas.microsoft.com/office/powerpoint/2010/main" val="1092101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6</a:t>
            </a:fld>
            <a:endParaRPr lang="en-US"/>
          </a:p>
        </p:txBody>
      </p:sp>
    </p:spTree>
    <p:extLst>
      <p:ext uri="{BB962C8B-B14F-4D97-AF65-F5344CB8AC3E}">
        <p14:creationId xmlns:p14="http://schemas.microsoft.com/office/powerpoint/2010/main" val="1236061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7</a:t>
            </a:fld>
            <a:endParaRPr lang="en-US"/>
          </a:p>
        </p:txBody>
      </p:sp>
    </p:spTree>
    <p:extLst>
      <p:ext uri="{BB962C8B-B14F-4D97-AF65-F5344CB8AC3E}">
        <p14:creationId xmlns:p14="http://schemas.microsoft.com/office/powerpoint/2010/main" val="865045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8</a:t>
            </a:fld>
            <a:endParaRPr lang="en-US"/>
          </a:p>
        </p:txBody>
      </p:sp>
    </p:spTree>
    <p:extLst>
      <p:ext uri="{BB962C8B-B14F-4D97-AF65-F5344CB8AC3E}">
        <p14:creationId xmlns:p14="http://schemas.microsoft.com/office/powerpoint/2010/main" val="951993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569878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600150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8730669" y="6553200"/>
            <a:ext cx="870531" cy="307777"/>
          </a:xfrm>
          <a:prstGeom prst="rect">
            <a:avLst/>
          </a:prstGeom>
          <a:noFill/>
        </p:spPr>
        <p:txBody>
          <a:bodyPr wrap="square" rtlCol="0">
            <a:spAutoFit/>
          </a:bodyPr>
          <a:lstStyle/>
          <a:p>
            <a:fld id="{5F51F303-144F-481D-8E16-82792609CDD1}" type="slidenum">
              <a:rPr lang="en-US" sz="1400" smtClean="0">
                <a:solidFill>
                  <a:schemeClr val="bg1"/>
                </a:solidFill>
              </a:rPr>
              <a:t>‹#›</a:t>
            </a:fld>
            <a:endParaRPr lang="en-US" sz="1400" dirty="0">
              <a:solidFill>
                <a:schemeClr val="bg1"/>
              </a:solidFill>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2528037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852077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11032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8" Type="http://schemas.openxmlformats.org/officeDocument/2006/relationships/image" Target="../media/image2.png"/><Relationship Id="rId9" Type="http://schemas.openxmlformats.org/officeDocument/2006/relationships/image" Target="../media/image3.png"/><Relationship Id="rId10"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jpe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theme" Target="../theme/theme3.xml"/><Relationship Id="rId5" Type="http://schemas.openxmlformats.org/officeDocument/2006/relationships/image" Target="../media/image1.jpeg"/><Relationship Id="rId6" Type="http://schemas.openxmlformats.org/officeDocument/2006/relationships/image" Target="../media/image5.pn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footer_graphic.png"/>
          <p:cNvPicPr>
            <a:picLocks noChangeAspect="1"/>
          </p:cNvPicPr>
          <p:nvPr/>
        </p:nvPicPr>
        <p:blipFill>
          <a:blip r:embed="rId8"/>
          <a:stretch>
            <a:fillRect/>
          </a:stretch>
        </p:blipFill>
        <p:spPr>
          <a:xfrm>
            <a:off x="27373" y="5437414"/>
            <a:ext cx="9144000" cy="1420586"/>
          </a:xfrm>
          <a:prstGeom prst="rect">
            <a:avLst/>
          </a:prstGeom>
        </p:spPr>
      </p:pic>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9" r:id="rId4"/>
    <p:sldLayoutId id="2147483670" r:id="rId5"/>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9"/>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0"/>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5">
            <a:extLst>
              <a:ext uri="{28A0092B-C50C-407E-A947-70E740481C1C}">
                <a14:useLocalDpi xmlns:a14="http://schemas.microsoft.com/office/drawing/2010/main"/>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8717281" y="6550223"/>
            <a:ext cx="502919" cy="307777"/>
          </a:xfrm>
          <a:prstGeom prst="rect">
            <a:avLst/>
          </a:prstGeom>
          <a:noFill/>
        </p:spPr>
        <p:txBody>
          <a:bodyPr wrap="square" rtlCol="0">
            <a:spAutoFit/>
          </a:bodyPr>
          <a:lstStyle/>
          <a:p>
            <a:fld id="{73429275-5051-4C22-8CF0-A18A2EFFF575}" type="slidenum">
              <a:rPr lang="en-US" sz="1400" smtClean="0"/>
              <a:t>‹#›</a:t>
            </a:fld>
            <a:endParaRPr lang="en-US" sz="1400" dirty="0"/>
          </a:p>
        </p:txBody>
      </p:sp>
    </p:spTree>
  </p:cSld>
  <p:clrMap bg1="lt1" tx1="dk1" bg2="lt2" tx2="dk2" accent1="accent1" accent2="accent2" accent3="accent3" accent4="accent4" accent5="accent5" accent6="accent6" hlink="hlink" folHlink="folHlink"/>
  <p:sldLayoutIdLst>
    <p:sldLayoutId id="2147483675" r:id="rId1"/>
    <p:sldLayoutId id="2147483678" r:id="rId2"/>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6">
            <a:extLst>
              <a:ext uri="{28A0092B-C50C-407E-A947-70E740481C1C}">
                <a14:useLocalDpi xmlns:a14="http://schemas.microsoft.com/office/drawing/2010/main"/>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8717281" y="6550223"/>
            <a:ext cx="502919" cy="307777"/>
          </a:xfrm>
          <a:prstGeom prst="rect">
            <a:avLst/>
          </a:prstGeom>
          <a:noFill/>
        </p:spPr>
        <p:txBody>
          <a:bodyPr wrap="square" rtlCol="0">
            <a:spAutoFit/>
          </a:bodyPr>
          <a:lstStyle/>
          <a:p>
            <a:fld id="{73429275-5051-4C22-8CF0-A18A2EFFF575}" type="slidenum">
              <a:rPr lang="en-US" sz="1400" smtClean="0">
                <a:solidFill>
                  <a:srgbClr val="000000"/>
                </a:solidFill>
              </a:rPr>
              <a:pPr/>
              <a:t>‹#›</a:t>
            </a:fld>
            <a:endParaRPr lang="en-US" sz="1400" dirty="0">
              <a:solidFill>
                <a:srgbClr val="000000"/>
              </a:solidFill>
            </a:endParaRPr>
          </a:p>
        </p:txBody>
      </p:sp>
    </p:spTree>
    <p:extLst>
      <p:ext uri="{BB962C8B-B14F-4D97-AF65-F5344CB8AC3E}">
        <p14:creationId xmlns:p14="http://schemas.microsoft.com/office/powerpoint/2010/main" val="103702389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slideLayout" Target="../slideLayouts/slideLayout2.xml"/><Relationship Id="rId5" Type="http://schemas.openxmlformats.org/officeDocument/2006/relationships/notesSlide" Target="../notesSlides/notesSlide10.xml"/><Relationship Id="rId1" Type="http://schemas.openxmlformats.org/officeDocument/2006/relationships/tags" Target="../tags/tag22.xml"/><Relationship Id="rId2" Type="http://schemas.openxmlformats.org/officeDocument/2006/relationships/tags" Target="../tags/tag23.xml"/></Relationships>
</file>

<file path=ppt/slides/_rels/slide11.xml.rels><?xml version="1.0" encoding="UTF-8" standalone="yes"?>
<Relationships xmlns="http://schemas.openxmlformats.org/package/2006/relationships"><Relationship Id="rId3" Type="http://schemas.openxmlformats.org/officeDocument/2006/relationships/tags" Target="../tags/tag27.xml"/><Relationship Id="rId4" Type="http://schemas.openxmlformats.org/officeDocument/2006/relationships/slideLayout" Target="../slideLayouts/slideLayout2.xml"/><Relationship Id="rId5" Type="http://schemas.openxmlformats.org/officeDocument/2006/relationships/notesSlide" Target="../notesSlides/notesSlide11.xml"/><Relationship Id="rId1" Type="http://schemas.openxmlformats.org/officeDocument/2006/relationships/tags" Target="../tags/tag25.xml"/><Relationship Id="rId2" Type="http://schemas.openxmlformats.org/officeDocument/2006/relationships/tags" Target="../tags/tag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tm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tmp"/></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2.xml"/><Relationship Id="rId5" Type="http://schemas.openxmlformats.org/officeDocument/2006/relationships/notesSlide" Target="../notesSlides/notesSlide2.xml"/><Relationship Id="rId1" Type="http://schemas.openxmlformats.org/officeDocument/2006/relationships/tags" Target="../tags/tag1.xml"/><Relationship Id="rId2"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9.tm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0.tm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1.tm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12.tm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3.tm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14.tm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15.tm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6.tmp"/><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slideLayout" Target="../slideLayouts/slideLayout2.xml"/><Relationship Id="rId5" Type="http://schemas.openxmlformats.org/officeDocument/2006/relationships/notesSlide" Target="../notesSlides/notesSlide3.xml"/><Relationship Id="rId1" Type="http://schemas.openxmlformats.org/officeDocument/2006/relationships/tags" Target="../tags/tag4.xml"/><Relationship Id="rId2"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7.emf"/><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8.tmp"/><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9.tmp"/><Relationship Id="rId6" Type="http://schemas.openxmlformats.org/officeDocument/2006/relationships/image" Target="../media/image20.tmp"/><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1.tmp"/><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2.tmp"/><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3.tmp"/><Relationship Id="rId6" Type="http://schemas.openxmlformats.org/officeDocument/2006/relationships/image" Target="../media/image24.tmp"/><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Layout" Target="../slideLayouts/slideLayout2.xml"/><Relationship Id="rId5" Type="http://schemas.openxmlformats.org/officeDocument/2006/relationships/notesSlide" Target="../notesSlides/notesSlide4.xml"/><Relationship Id="rId1" Type="http://schemas.openxmlformats.org/officeDocument/2006/relationships/tags" Target="../tags/tag7.xml"/><Relationship Id="rId2" Type="http://schemas.openxmlformats.org/officeDocument/2006/relationships/tags" Target="../tags/tag8.xml"/></Relationships>
</file>

<file path=ppt/slides/_rels/slide40.xml.rels><?xml version="1.0" encoding="UTF-8" standalone="yes"?>
<Relationships xmlns="http://schemas.openxmlformats.org/package/2006/relationships"><Relationship Id="rId3" Type="http://schemas.openxmlformats.org/officeDocument/2006/relationships/image" Target="../media/image25.tmp"/><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6.tmp"/><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7.tmp"/><Relationship Id="rId6" Type="http://schemas.openxmlformats.org/officeDocument/2006/relationships/image" Target="../media/image28.tmp"/><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9.tmp"/><Relationship Id="rId6" Type="http://schemas.openxmlformats.org/officeDocument/2006/relationships/image" Target="../media/image30.tmp"/><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slideLayout" Target="../slideLayouts/slideLayout2.xml"/><Relationship Id="rId5" Type="http://schemas.openxmlformats.org/officeDocument/2006/relationships/notesSlide" Target="../notesSlides/notesSlide5.xml"/><Relationship Id="rId1" Type="http://schemas.openxmlformats.org/officeDocument/2006/relationships/tags" Target="../tags/tag10.xml"/><Relationship Id="rId2"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4" Type="http://schemas.openxmlformats.org/officeDocument/2006/relationships/slideLayout" Target="../slideLayouts/slideLayout2.xml"/><Relationship Id="rId5" Type="http://schemas.openxmlformats.org/officeDocument/2006/relationships/notesSlide" Target="../notesSlides/notesSlide6.xml"/><Relationship Id="rId1" Type="http://schemas.openxmlformats.org/officeDocument/2006/relationships/tags" Target="../tags/tag13.xml"/><Relationship Id="rId2"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4" Type="http://schemas.openxmlformats.org/officeDocument/2006/relationships/slideLayout" Target="../slideLayouts/slideLayout2.xml"/><Relationship Id="rId5" Type="http://schemas.openxmlformats.org/officeDocument/2006/relationships/notesSlide" Target="../notesSlides/notesSlide7.xml"/><Relationship Id="rId1" Type="http://schemas.openxmlformats.org/officeDocument/2006/relationships/tags" Target="../tags/tag16.xml"/><Relationship Id="rId2"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tags" Target="../tags/tag21.xml"/><Relationship Id="rId4" Type="http://schemas.openxmlformats.org/officeDocument/2006/relationships/slideLayout" Target="../slideLayouts/slideLayout2.xml"/><Relationship Id="rId5" Type="http://schemas.openxmlformats.org/officeDocument/2006/relationships/notesSlide" Target="../notesSlides/notesSlide8.xml"/><Relationship Id="rId1" Type="http://schemas.openxmlformats.org/officeDocument/2006/relationships/tags" Target="../tags/tag19.xml"/><Relationship Id="rId2" Type="http://schemas.openxmlformats.org/officeDocument/2006/relationships/tags" Target="../tags/tag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495794"/>
          </a:xfrm>
        </p:spPr>
        <p:txBody>
          <a:bodyPr/>
          <a:lstStyle/>
          <a:p>
            <a:pPr algn="ctr"/>
            <a:r>
              <a:rPr lang="en-US" sz="3600" dirty="0" smtClean="0"/>
              <a:t>Development of the Cybersecurity Skills Index (CSI): A Scenarios-Based, Hands-On Measure of Non-IT Professionals’ Cybersecurity Skills</a:t>
            </a:r>
            <a:endParaRPr lang="en-US" sz="3600" dirty="0"/>
          </a:p>
        </p:txBody>
      </p:sp>
      <p:sp>
        <p:nvSpPr>
          <p:cNvPr id="3" name="Subtitle 2"/>
          <p:cNvSpPr>
            <a:spLocks noGrp="1"/>
          </p:cNvSpPr>
          <p:nvPr>
            <p:ph sz="half" idx="1"/>
          </p:nvPr>
        </p:nvSpPr>
        <p:spPr>
          <a:xfrm>
            <a:off x="4876800" y="3505200"/>
            <a:ext cx="4191000" cy="1371600"/>
          </a:xfrm>
        </p:spPr>
        <p:txBody>
          <a:bodyPr>
            <a:noAutofit/>
          </a:bodyPr>
          <a:lstStyle/>
          <a:p>
            <a:pPr marL="0" indent="0" algn="ctr">
              <a:buNone/>
            </a:pPr>
            <a:r>
              <a:rPr lang="en-US" sz="2200" b="1" dirty="0"/>
              <a:t>Melissa Carlton</a:t>
            </a:r>
            <a:endParaRPr lang="en-US" sz="2200" dirty="0"/>
          </a:p>
          <a:p>
            <a:pPr marL="0" indent="0" algn="ctr">
              <a:buNone/>
            </a:pPr>
            <a:r>
              <a:rPr lang="en-US" sz="1800" dirty="0" smtClean="0"/>
              <a:t>Florida State University</a:t>
            </a:r>
          </a:p>
          <a:p>
            <a:pPr marL="0" indent="0" algn="ctr">
              <a:buNone/>
            </a:pPr>
            <a:r>
              <a:rPr lang="en-US" sz="1800" dirty="0" smtClean="0"/>
              <a:t>Panama City, FL</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29400" y="6172200"/>
            <a:ext cx="2428875" cy="647700"/>
          </a:xfrm>
          <a:prstGeom prst="rect">
            <a:avLst/>
          </a:prstGeom>
        </p:spPr>
      </p:pic>
      <p:sp>
        <p:nvSpPr>
          <p:cNvPr id="9" name="Subtitle 2"/>
          <p:cNvSpPr txBox="1">
            <a:spLocks/>
          </p:cNvSpPr>
          <p:nvPr/>
        </p:nvSpPr>
        <p:spPr>
          <a:xfrm>
            <a:off x="9525" y="3505200"/>
            <a:ext cx="4191000" cy="1371600"/>
          </a:xfrm>
          <a:prstGeom prst="rect">
            <a:avLst/>
          </a:prstGeom>
        </p:spPr>
        <p:txBody>
          <a:bodyPr vert="horz" lIns="0" tIns="0" rIns="0" bIns="0" rtlCol="0">
            <a:noAutofit/>
          </a:bodyPr>
          <a:lstStyle>
            <a:lvl1pPr marL="339976" indent="-339976"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1pPr>
            <a:lvl2pPr marL="673338" indent="-325424"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2pPr>
            <a:lvl3pPr marL="953785" indent="-288384" algn="l" defTabSz="914363" rtl="0" eaLnBrk="1" latinLnBrk="0" hangingPunct="1">
              <a:lnSpc>
                <a:spcPct val="90000"/>
              </a:lnSpc>
              <a:spcBef>
                <a:spcPct val="20000"/>
              </a:spcBef>
              <a:buFontTx/>
              <a:buBlip>
                <a:blip r:embed="rId5"/>
              </a:buBlip>
              <a:defRPr sz="2000" kern="1200">
                <a:solidFill>
                  <a:schemeClr val="tx1"/>
                </a:solidFill>
                <a:latin typeface="+mn-lt"/>
                <a:ea typeface="+mn-ea"/>
                <a:cs typeface="+mn-cs"/>
              </a:defRPr>
            </a:lvl3pPr>
            <a:lvl4pPr marL="1227618" indent="-273833" algn="l" defTabSz="914363" rtl="0" eaLnBrk="1" latinLnBrk="0" hangingPunct="1">
              <a:lnSpc>
                <a:spcPct val="90000"/>
              </a:lnSpc>
              <a:spcBef>
                <a:spcPct val="20000"/>
              </a:spcBef>
              <a:buFontTx/>
              <a:buBlip>
                <a:blip r:embed="rId5"/>
              </a:buBlip>
              <a:defRPr sz="1800" kern="1200">
                <a:solidFill>
                  <a:schemeClr val="tx1"/>
                </a:solidFill>
                <a:latin typeface="+mn-lt"/>
                <a:ea typeface="+mn-ea"/>
                <a:cs typeface="+mn-cs"/>
              </a:defRPr>
            </a:lvl4pPr>
            <a:lvl5pPr marL="1516002" indent="-280447" algn="l" defTabSz="914363" rtl="0" eaLnBrk="1" latinLnBrk="0" hangingPunct="1">
              <a:lnSpc>
                <a:spcPct val="90000"/>
              </a:lnSpc>
              <a:spcBef>
                <a:spcPct val="20000"/>
              </a:spcBef>
              <a:buFontTx/>
              <a:buBlip>
                <a:blip r:embed="rId5"/>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Tx/>
              <a:buNone/>
            </a:pPr>
            <a:r>
              <a:rPr lang="en-US" sz="2200" b="1" dirty="0" err="1" smtClean="0"/>
              <a:t>Yair</a:t>
            </a:r>
            <a:r>
              <a:rPr lang="en-US" sz="2200" b="1" dirty="0" smtClean="0"/>
              <a:t> Levy</a:t>
            </a:r>
            <a:endParaRPr lang="en-US" sz="2200" dirty="0" smtClean="0"/>
          </a:p>
          <a:p>
            <a:pPr marL="0" indent="0" algn="ctr">
              <a:buFontTx/>
              <a:buNone/>
            </a:pPr>
            <a:r>
              <a:rPr lang="en-US" sz="1800" dirty="0" smtClean="0"/>
              <a:t>Nova Southeastern University</a:t>
            </a:r>
          </a:p>
          <a:p>
            <a:pPr marL="0" indent="0" algn="ctr">
              <a:buFontTx/>
              <a:buNone/>
            </a:pPr>
            <a:r>
              <a:rPr lang="en-US" sz="1800" dirty="0" smtClean="0"/>
              <a:t>Ft. Lauderdale, FL</a:t>
            </a:r>
          </a:p>
        </p:txBody>
      </p:sp>
    </p:spTree>
    <p:extLst>
      <p:ext uri="{BB962C8B-B14F-4D97-AF65-F5344CB8AC3E}">
        <p14:creationId xmlns:p14="http://schemas.microsoft.com/office/powerpoint/2010/main" val="251389072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Skills </a:t>
            </a:r>
            <a:r>
              <a:rPr lang="en-US" dirty="0"/>
              <a:t>and </a:t>
            </a:r>
            <a:r>
              <a:rPr lang="en-US" dirty="0" smtClean="0"/>
              <a:t>Competencies</a:t>
            </a:r>
            <a:endParaRPr lang="en-US" dirty="0"/>
          </a:p>
        </p:txBody>
      </p:sp>
      <p:sp>
        <p:nvSpPr>
          <p:cNvPr id="5" name="Content Placeholder 4"/>
          <p:cNvSpPr>
            <a:spLocks noGrp="1"/>
          </p:cNvSpPr>
          <p:nvPr>
            <p:ph idx="1"/>
            <p:custDataLst>
              <p:tags r:id="rId3"/>
            </p:custDataLst>
          </p:nvPr>
        </p:nvSpPr>
        <p:spPr>
          <a:xfrm>
            <a:off x="381000" y="1143000"/>
            <a:ext cx="8305800" cy="4575787"/>
          </a:xfrm>
        </p:spPr>
        <p:txBody>
          <a:bodyPr>
            <a:normAutofit lnSpcReduction="10000"/>
          </a:bodyPr>
          <a:lstStyle/>
          <a:p>
            <a:r>
              <a:rPr lang="en-US" dirty="0" smtClean="0"/>
              <a:t>College coursework disseminates knowledge and is relevant to the competency level of a student </a:t>
            </a:r>
            <a:r>
              <a:rPr lang="en-US" sz="2400" dirty="0" smtClean="0"/>
              <a:t>(Eschenbrenner &amp; Nah, 2014; Rubin &amp; Dierdorff, 2009)</a:t>
            </a:r>
          </a:p>
          <a:p>
            <a:r>
              <a:rPr lang="en-US" dirty="0" smtClean="0"/>
              <a:t>Vital for an organization that relies on its employees to possess skills (i.e., knowledge, experience, &amp; ability) to complete technical tasks </a:t>
            </a:r>
            <a:r>
              <a:rPr lang="en-US" sz="2400" dirty="0" smtClean="0"/>
              <a:t>(Downey &amp; Smith, 2011)</a:t>
            </a:r>
          </a:p>
          <a:p>
            <a:r>
              <a:rPr lang="en-US" dirty="0"/>
              <a:t>Information Technology (IT) </a:t>
            </a:r>
            <a:r>
              <a:rPr lang="en-US" dirty="0" smtClean="0"/>
              <a:t>skills are measured </a:t>
            </a:r>
            <a:r>
              <a:rPr lang="en-US" dirty="0"/>
              <a:t>predominantly based on self-reported survey instruments </a:t>
            </a:r>
            <a:r>
              <a:rPr lang="en-US" sz="2400" dirty="0"/>
              <a:t>(Levy, 2005; Torkzadeh &amp; Lee, 2003)</a:t>
            </a:r>
          </a:p>
          <a:p>
            <a:pPr marL="0" indent="0">
              <a:buNone/>
            </a:pPr>
            <a:endParaRPr lang="en-US" dirty="0" smtClean="0"/>
          </a:p>
        </p:txBody>
      </p:sp>
      <p:sp>
        <p:nvSpPr>
          <p:cNvPr id="3" name="Slide Number Placeholder 2"/>
          <p:cNvSpPr>
            <a:spLocks noGrp="1"/>
          </p:cNvSpPr>
          <p:nvPr>
            <p:ph type="sldNum" sz="quarter" idx="4294967295"/>
          </p:nvPr>
        </p:nvSpPr>
        <p:spPr>
          <a:xfrm>
            <a:off x="6705600" y="6356350"/>
            <a:ext cx="2133600" cy="365125"/>
          </a:xfrm>
          <a:prstGeom prst="rect">
            <a:avLst/>
          </a:prstGeom>
        </p:spPr>
        <p:txBody>
          <a:bodyPr/>
          <a:lstStyle/>
          <a:p>
            <a:fld id="{33D6E5A2-EC83-451F-A719-9AC1370DD5CF}" type="slidenum">
              <a:rPr lang="en-US" smtClean="0"/>
              <a:pPr/>
              <a:t>10</a:t>
            </a:fld>
            <a:endParaRPr lang="en-US" dirty="0"/>
          </a:p>
        </p:txBody>
      </p:sp>
    </p:spTree>
    <p:custDataLst>
      <p:tags r:id="rId1"/>
    </p:custDataLst>
    <p:extLst>
      <p:ext uri="{BB962C8B-B14F-4D97-AF65-F5344CB8AC3E}">
        <p14:creationId xmlns:p14="http://schemas.microsoft.com/office/powerpoint/2010/main" val="34421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Data Breaches</a:t>
            </a:r>
            <a:endParaRPr lang="en-US" dirty="0"/>
          </a:p>
        </p:txBody>
      </p:sp>
      <p:sp>
        <p:nvSpPr>
          <p:cNvPr id="5" name="Content Placeholder 4"/>
          <p:cNvSpPr>
            <a:spLocks noGrp="1"/>
          </p:cNvSpPr>
          <p:nvPr>
            <p:ph idx="1"/>
            <p:custDataLst>
              <p:tags r:id="rId3"/>
            </p:custDataLst>
          </p:nvPr>
        </p:nvSpPr>
        <p:spPr>
          <a:xfrm>
            <a:off x="381000" y="990600"/>
            <a:ext cx="8382000" cy="5715000"/>
          </a:xfrm>
        </p:spPr>
        <p:txBody>
          <a:bodyPr>
            <a:noAutofit/>
          </a:bodyPr>
          <a:lstStyle/>
          <a:p>
            <a:r>
              <a:rPr lang="en-US" sz="3100" dirty="0" smtClean="0"/>
              <a:t>Prior research identified the need for research to address the threats to organizational IS due to vulnerabilities and breaches caused by employees </a:t>
            </a:r>
            <a:r>
              <a:rPr lang="en-US" sz="2200" dirty="0" smtClean="0"/>
              <a:t>(Choi et al., 2013; Jensen et al., 2014; Peha, 2013)</a:t>
            </a:r>
          </a:p>
          <a:p>
            <a:r>
              <a:rPr lang="en-US" sz="3100" dirty="0" smtClean="0"/>
              <a:t>Since </a:t>
            </a:r>
            <a:r>
              <a:rPr lang="en-US" sz="3100" dirty="0"/>
              <a:t>2003, four of the top nine security </a:t>
            </a:r>
            <a:r>
              <a:rPr lang="en-US" sz="3100" dirty="0" smtClean="0"/>
              <a:t>incident </a:t>
            </a:r>
            <a:r>
              <a:rPr lang="en-US" sz="3100" dirty="0"/>
              <a:t>patterns (e.g., miscellaneous errors, crimeware, insider misuse, &amp; physical theft/loss) involved human error or misuse </a:t>
            </a:r>
            <a:r>
              <a:rPr lang="en-US" sz="2200" dirty="0"/>
              <a:t>(Verizon Enterprise Solutions, 2015</a:t>
            </a:r>
            <a:r>
              <a:rPr lang="en-US" sz="2200" dirty="0" smtClean="0"/>
              <a:t>)</a:t>
            </a:r>
            <a:endParaRPr lang="en-US" sz="1800" dirty="0" smtClean="0"/>
          </a:p>
          <a:p>
            <a:r>
              <a:rPr lang="en-US" sz="3100" dirty="0" smtClean="0"/>
              <a:t>Cyber threats </a:t>
            </a:r>
            <a:r>
              <a:rPr lang="en-US" sz="3100" dirty="0"/>
              <a:t>and </a:t>
            </a:r>
            <a:r>
              <a:rPr lang="en-US" sz="3100" dirty="0" smtClean="0"/>
              <a:t>vulnerabilities are causing </a:t>
            </a:r>
            <a:r>
              <a:rPr lang="en-US" sz="3100" dirty="0"/>
              <a:t>substantial losses for individuals, organizations, </a:t>
            </a:r>
            <a:r>
              <a:rPr lang="en-US" sz="3100" dirty="0" smtClean="0"/>
              <a:t>and governments </a:t>
            </a:r>
            <a:r>
              <a:rPr lang="en-US" sz="3100" dirty="0"/>
              <a:t>around the world </a:t>
            </a:r>
            <a:r>
              <a:rPr lang="en-US" sz="2200" dirty="0"/>
              <a:t>(Levy, Ramim, Furnell &amp; Clark, 2011; Ramim &amp; Levy, </a:t>
            </a:r>
            <a:r>
              <a:rPr lang="en-US" sz="2200" dirty="0" smtClean="0"/>
              <a:t>2006)</a:t>
            </a:r>
            <a:endParaRPr lang="en-US" sz="2200" dirty="0"/>
          </a:p>
        </p:txBody>
      </p:sp>
      <p:sp>
        <p:nvSpPr>
          <p:cNvPr id="3" name="Slide Number Placeholder 2"/>
          <p:cNvSpPr>
            <a:spLocks noGrp="1"/>
          </p:cNvSpPr>
          <p:nvPr>
            <p:ph type="sldNum" sz="quarter" idx="4294967295"/>
          </p:nvPr>
        </p:nvSpPr>
        <p:spPr>
          <a:xfrm>
            <a:off x="6705600" y="6356350"/>
            <a:ext cx="2133600" cy="365125"/>
          </a:xfrm>
          <a:prstGeom prst="rect">
            <a:avLst/>
          </a:prstGeom>
        </p:spPr>
        <p:txBody>
          <a:bodyPr/>
          <a:lstStyle/>
          <a:p>
            <a:fld id="{33D6E5A2-EC83-451F-A719-9AC1370DD5CF}" type="slidenum">
              <a:rPr lang="en-US" smtClean="0"/>
              <a:pPr/>
              <a:t>11</a:t>
            </a:fld>
            <a:endParaRPr lang="en-US" dirty="0"/>
          </a:p>
        </p:txBody>
      </p:sp>
    </p:spTree>
    <p:custDataLst>
      <p:tags r:id="rId1"/>
    </p:custDataLst>
    <p:extLst>
      <p:ext uri="{BB962C8B-B14F-4D97-AF65-F5344CB8AC3E}">
        <p14:creationId xmlns:p14="http://schemas.microsoft.com/office/powerpoint/2010/main" val="32194141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Cybersecurity </a:t>
            </a:r>
            <a:r>
              <a:rPr lang="en-US" dirty="0"/>
              <a:t> </a:t>
            </a:r>
            <a:r>
              <a:rPr lang="en-US" dirty="0" smtClean="0"/>
              <a:t>Skills Shortage</a:t>
            </a:r>
            <a:endParaRPr lang="en-US" dirty="0"/>
          </a:p>
        </p:txBody>
      </p:sp>
      <p:sp>
        <p:nvSpPr>
          <p:cNvPr id="8" name="Content Placeholder 7"/>
          <p:cNvSpPr>
            <a:spLocks noGrp="1"/>
          </p:cNvSpPr>
          <p:nvPr>
            <p:ph idx="1"/>
          </p:nvPr>
        </p:nvSpPr>
        <p:spPr>
          <a:xfrm>
            <a:off x="381000" y="1412875"/>
            <a:ext cx="8382000" cy="4335033"/>
          </a:xfrm>
        </p:spPr>
        <p:txBody>
          <a:bodyPr/>
          <a:lstStyle/>
          <a:p>
            <a:r>
              <a:rPr lang="en-US" dirty="0"/>
              <a:t>Ponemon Institute (</a:t>
            </a:r>
            <a:r>
              <a:rPr lang="en-US" dirty="0" smtClean="0"/>
              <a:t>2014) </a:t>
            </a:r>
            <a:r>
              <a:rPr lang="en-US" dirty="0"/>
              <a:t>found the IT security function understaffed at 70% of organizations </a:t>
            </a:r>
            <a:r>
              <a:rPr lang="en-US" dirty="0" smtClean="0"/>
              <a:t>surveyed</a:t>
            </a:r>
            <a:endParaRPr lang="en-US" sz="1700" dirty="0"/>
          </a:p>
          <a:p>
            <a:r>
              <a:rPr lang="en-US" dirty="0"/>
              <a:t>People that want to use their cybersecurity skills for good and not evil are difficult to locate </a:t>
            </a:r>
            <a:r>
              <a:rPr lang="en-US" sz="2200" dirty="0"/>
              <a:t>(Rastello &amp; Smialek, 2013</a:t>
            </a:r>
            <a:r>
              <a:rPr lang="en-US" sz="2200" dirty="0" smtClean="0"/>
              <a:t>)</a:t>
            </a:r>
          </a:p>
          <a:p>
            <a:r>
              <a:rPr lang="en-US" dirty="0"/>
              <a:t>People with good cybersecurity skills may be used in many related specialties; all do not obtain a computer science degree </a:t>
            </a:r>
            <a:r>
              <a:rPr lang="en-US" sz="2200" dirty="0"/>
              <a:t>(Libicki et al., 2014</a:t>
            </a:r>
            <a:r>
              <a:rPr lang="en-US" sz="2200" dirty="0" smtClean="0"/>
              <a:t>)</a:t>
            </a:r>
          </a:p>
          <a:p>
            <a:endParaRPr lang="en-US" sz="1700" dirty="0"/>
          </a:p>
        </p:txBody>
      </p:sp>
    </p:spTree>
    <p:extLst>
      <p:ext uri="{BB962C8B-B14F-4D97-AF65-F5344CB8AC3E}">
        <p14:creationId xmlns:p14="http://schemas.microsoft.com/office/powerpoint/2010/main" val="180902462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Cybersecurity </a:t>
            </a:r>
            <a:r>
              <a:rPr lang="en-US" sz="4400" dirty="0"/>
              <a:t> </a:t>
            </a:r>
            <a:r>
              <a:rPr lang="en-US" sz="4400" dirty="0" smtClean="0"/>
              <a:t>Risk Mitigation and Tools</a:t>
            </a:r>
            <a:endParaRPr lang="en-US" sz="4400" dirty="0"/>
          </a:p>
        </p:txBody>
      </p:sp>
      <p:sp>
        <p:nvSpPr>
          <p:cNvPr id="8" name="Content Placeholder 7"/>
          <p:cNvSpPr>
            <a:spLocks noGrp="1"/>
          </p:cNvSpPr>
          <p:nvPr>
            <p:ph idx="1"/>
          </p:nvPr>
        </p:nvSpPr>
        <p:spPr>
          <a:xfrm>
            <a:off x="381000" y="990601"/>
            <a:ext cx="8382000" cy="4825937"/>
          </a:xfrm>
        </p:spPr>
        <p:txBody>
          <a:bodyPr/>
          <a:lstStyle/>
          <a:p>
            <a:r>
              <a:rPr lang="en-US" sz="2800" dirty="0"/>
              <a:t>Cybersecurity involves both technical and human ability “to protect or defend against cyber-attacks” (Committee on National Security Systems (CNSS), 2010, p. 22). </a:t>
            </a:r>
          </a:p>
          <a:p>
            <a:r>
              <a:rPr lang="en-US" sz="2800" dirty="0"/>
              <a:t>According to </a:t>
            </a:r>
            <a:r>
              <a:rPr lang="en-US" sz="2800" dirty="0" err="1"/>
              <a:t>Maxion</a:t>
            </a:r>
            <a:r>
              <a:rPr lang="en-US" sz="2800" dirty="0"/>
              <a:t> and Reeder (2005), risk mitigation is necessary to protect IS systems as humans making mistakes compromise IS security</a:t>
            </a:r>
            <a:r>
              <a:rPr lang="en-US" sz="2800" dirty="0" smtClean="0"/>
              <a:t>. </a:t>
            </a:r>
          </a:p>
          <a:p>
            <a:r>
              <a:rPr lang="en-US" sz="2800" dirty="0" smtClean="0"/>
              <a:t>Executive </a:t>
            </a:r>
            <a:r>
              <a:rPr lang="en-US" sz="2800" dirty="0"/>
              <a:t>Order 13,636 (2013) summons for the making of the ‘Cybersecurity Framework’ that includes “a set of standards, methodologies, procedures, and processes that align policy, business, and technological approaches to address cyber risks” (p. 11741</a:t>
            </a:r>
            <a:r>
              <a:rPr lang="en-US" sz="2800" dirty="0" smtClean="0"/>
              <a:t>).</a:t>
            </a:r>
          </a:p>
        </p:txBody>
      </p:sp>
    </p:spTree>
    <p:extLst>
      <p:ext uri="{BB962C8B-B14F-4D97-AF65-F5344CB8AC3E}">
        <p14:creationId xmlns:p14="http://schemas.microsoft.com/office/powerpoint/2010/main" val="254982830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Methodology</a:t>
            </a:r>
            <a:endParaRPr lang="en-US" sz="4400" dirty="0"/>
          </a:p>
        </p:txBody>
      </p:sp>
      <p:sp>
        <p:nvSpPr>
          <p:cNvPr id="8" name="Content Placeholder 7"/>
          <p:cNvSpPr>
            <a:spLocks noGrp="1"/>
          </p:cNvSpPr>
          <p:nvPr>
            <p:ph idx="1"/>
          </p:nvPr>
        </p:nvSpPr>
        <p:spPr>
          <a:xfrm>
            <a:off x="381000" y="1143000"/>
            <a:ext cx="8382000" cy="3551742"/>
          </a:xfrm>
        </p:spPr>
        <p:txBody>
          <a:bodyPr/>
          <a:lstStyle/>
          <a:p>
            <a:r>
              <a:rPr lang="en-US" dirty="0"/>
              <a:t>Development Research </a:t>
            </a:r>
          </a:p>
          <a:p>
            <a:pPr lvl="1"/>
            <a:r>
              <a:rPr lang="en-US" dirty="0"/>
              <a:t>Address the problem </a:t>
            </a:r>
          </a:p>
          <a:p>
            <a:pPr lvl="2"/>
            <a:r>
              <a:rPr lang="en-US" dirty="0"/>
              <a:t>Construct Cybersecurity Skills Index (CSI)</a:t>
            </a:r>
          </a:p>
          <a:p>
            <a:pPr lvl="2"/>
            <a:r>
              <a:rPr lang="en-US" dirty="0"/>
              <a:t>Operationalized into </a:t>
            </a:r>
            <a:r>
              <a:rPr lang="en-US" dirty="0" smtClean="0"/>
              <a:t>the MyCyberSkills™ iPad app prototype</a:t>
            </a:r>
            <a:endParaRPr lang="en-US" dirty="0"/>
          </a:p>
          <a:p>
            <a:r>
              <a:rPr lang="en-US" dirty="0" smtClean="0"/>
              <a:t>Sequential-Exploratory Design </a:t>
            </a:r>
          </a:p>
          <a:p>
            <a:pPr lvl="1"/>
            <a:r>
              <a:rPr lang="en-US" dirty="0" smtClean="0"/>
              <a:t>Qualitative </a:t>
            </a:r>
          </a:p>
          <a:p>
            <a:pPr lvl="1"/>
            <a:r>
              <a:rPr lang="en-US" dirty="0" smtClean="0"/>
              <a:t>Quantitative </a:t>
            </a:r>
            <a:endParaRPr lang="en-US" dirty="0"/>
          </a:p>
        </p:txBody>
      </p:sp>
    </p:spTree>
    <p:extLst>
      <p:ext uri="{BB962C8B-B14F-4D97-AF65-F5344CB8AC3E}">
        <p14:creationId xmlns:p14="http://schemas.microsoft.com/office/powerpoint/2010/main" val="287244426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581698"/>
          </a:xfrm>
        </p:spPr>
        <p:txBody>
          <a:bodyPr/>
          <a:lstStyle/>
          <a:p>
            <a:r>
              <a:rPr lang="en-US" sz="4200" dirty="0"/>
              <a:t>Overview of the Research Design Process</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a:ext>
            </a:extLst>
          </a:blip>
          <a:stretch>
            <a:fillRect/>
          </a:stretch>
        </p:blipFill>
        <p:spPr>
          <a:xfrm>
            <a:off x="1295399" y="754602"/>
            <a:ext cx="6037555" cy="6124853"/>
          </a:xfrm>
          <a:prstGeom prst="rect">
            <a:avLst/>
          </a:prstGeom>
        </p:spPr>
      </p:pic>
    </p:spTree>
    <p:extLst>
      <p:ext uri="{BB962C8B-B14F-4D97-AF65-F5344CB8AC3E}">
        <p14:creationId xmlns:p14="http://schemas.microsoft.com/office/powerpoint/2010/main" val="261232633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Results</a:t>
            </a:r>
            <a:endParaRPr lang="en-US" sz="4400" dirty="0"/>
          </a:p>
        </p:txBody>
      </p:sp>
      <p:sp>
        <p:nvSpPr>
          <p:cNvPr id="8" name="Content Placeholder 7"/>
          <p:cNvSpPr>
            <a:spLocks noGrp="1"/>
          </p:cNvSpPr>
          <p:nvPr>
            <p:ph idx="1"/>
          </p:nvPr>
        </p:nvSpPr>
        <p:spPr>
          <a:xfrm>
            <a:off x="381000" y="1143000"/>
            <a:ext cx="8382000" cy="3422475"/>
          </a:xfrm>
        </p:spPr>
        <p:txBody>
          <a:bodyPr/>
          <a:lstStyle/>
          <a:p>
            <a:r>
              <a:rPr lang="en-US" dirty="0"/>
              <a:t>Phase One</a:t>
            </a:r>
          </a:p>
          <a:p>
            <a:pPr lvl="1"/>
            <a:r>
              <a:rPr lang="en-US" dirty="0"/>
              <a:t>Survey of existing body of knowledge</a:t>
            </a:r>
          </a:p>
          <a:p>
            <a:pPr lvl="2"/>
            <a:r>
              <a:rPr lang="en-US" dirty="0" smtClean="0"/>
              <a:t>Began </a:t>
            </a:r>
            <a:r>
              <a:rPr lang="en-US" dirty="0"/>
              <a:t>with 12 cybersecurity threats</a:t>
            </a:r>
          </a:p>
          <a:p>
            <a:pPr lvl="1"/>
            <a:r>
              <a:rPr lang="en-US" dirty="0"/>
              <a:t>Delphi </a:t>
            </a:r>
            <a:r>
              <a:rPr lang="en-US" dirty="0" smtClean="0"/>
              <a:t>Technique - Round </a:t>
            </a:r>
            <a:r>
              <a:rPr lang="en-US" dirty="0"/>
              <a:t>One</a:t>
            </a:r>
          </a:p>
          <a:p>
            <a:pPr lvl="2"/>
            <a:r>
              <a:rPr lang="en-US" dirty="0" smtClean="0"/>
              <a:t>18 Subject </a:t>
            </a:r>
            <a:r>
              <a:rPr lang="en-US" dirty="0"/>
              <a:t>Matter Experts (SMEs)</a:t>
            </a:r>
          </a:p>
          <a:p>
            <a:pPr lvl="3"/>
            <a:r>
              <a:rPr lang="en-US" dirty="0"/>
              <a:t>Florida Chapter of the </a:t>
            </a:r>
            <a:r>
              <a:rPr lang="en-US" dirty="0" err="1"/>
              <a:t>InfraGard</a:t>
            </a:r>
            <a:endParaRPr lang="en-US" dirty="0"/>
          </a:p>
          <a:p>
            <a:pPr lvl="3"/>
            <a:r>
              <a:rPr lang="en-US" dirty="0"/>
              <a:t>Government</a:t>
            </a:r>
          </a:p>
          <a:p>
            <a:pPr lvl="3"/>
            <a:r>
              <a:rPr lang="en-US" dirty="0"/>
              <a:t>Industry</a:t>
            </a:r>
          </a:p>
        </p:txBody>
      </p:sp>
    </p:spTree>
    <p:extLst>
      <p:ext uri="{BB962C8B-B14F-4D97-AF65-F5344CB8AC3E}">
        <p14:creationId xmlns:p14="http://schemas.microsoft.com/office/powerpoint/2010/main" val="393565817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Results (cont.)</a:t>
            </a:r>
            <a:endParaRPr lang="en-US" sz="4400" dirty="0"/>
          </a:p>
        </p:txBody>
      </p:sp>
      <p:sp>
        <p:nvSpPr>
          <p:cNvPr id="8" name="Content Placeholder 7"/>
          <p:cNvSpPr>
            <a:spLocks noGrp="1"/>
          </p:cNvSpPr>
          <p:nvPr>
            <p:ph idx="1"/>
          </p:nvPr>
        </p:nvSpPr>
        <p:spPr>
          <a:xfrm>
            <a:off x="381000" y="1143000"/>
            <a:ext cx="8382000" cy="4641271"/>
          </a:xfrm>
        </p:spPr>
        <p:txBody>
          <a:bodyPr/>
          <a:lstStyle/>
          <a:p>
            <a:r>
              <a:rPr lang="en-US" dirty="0" smtClean="0"/>
              <a:t>Phase One </a:t>
            </a:r>
            <a:r>
              <a:rPr lang="en-US" dirty="0"/>
              <a:t>continues</a:t>
            </a:r>
          </a:p>
          <a:p>
            <a:pPr lvl="1"/>
            <a:r>
              <a:rPr lang="en-US" dirty="0"/>
              <a:t>Delphi Technique - Round Two </a:t>
            </a:r>
          </a:p>
          <a:p>
            <a:pPr lvl="2"/>
            <a:r>
              <a:rPr lang="en-US" dirty="0"/>
              <a:t>Previously identified independent cybersecurity threats</a:t>
            </a:r>
          </a:p>
          <a:p>
            <a:pPr lvl="3"/>
            <a:r>
              <a:rPr lang="en-US" dirty="0"/>
              <a:t>Seven-point Likert scale</a:t>
            </a:r>
          </a:p>
          <a:p>
            <a:pPr lvl="4"/>
            <a:r>
              <a:rPr lang="en-US" dirty="0"/>
              <a:t>‘1’ – strongly disagree &amp; ‘7’ – strongly agree</a:t>
            </a:r>
          </a:p>
          <a:p>
            <a:pPr lvl="4"/>
            <a:r>
              <a:rPr lang="en-US" dirty="0"/>
              <a:t>Valid to be included in core fundamental set</a:t>
            </a:r>
          </a:p>
          <a:p>
            <a:pPr lvl="4"/>
            <a:r>
              <a:rPr lang="en-US" dirty="0"/>
              <a:t>Each proposed matching skill is valid or not</a:t>
            </a:r>
          </a:p>
          <a:p>
            <a:pPr lvl="4"/>
            <a:r>
              <a:rPr lang="en-US" dirty="0"/>
              <a:t>Each proposed skill is independent of the others</a:t>
            </a:r>
          </a:p>
          <a:p>
            <a:pPr lvl="4"/>
            <a:r>
              <a:rPr lang="en-US" dirty="0"/>
              <a:t>Rank highest threat a ‘1’ and lessor threat a ‘10’</a:t>
            </a:r>
          </a:p>
          <a:p>
            <a:pPr lvl="1"/>
            <a:r>
              <a:rPr lang="en-US" dirty="0" smtClean="0"/>
              <a:t>Consensus </a:t>
            </a:r>
            <a:r>
              <a:rPr lang="en-US" dirty="0"/>
              <a:t>of SMEs’ opinion </a:t>
            </a:r>
            <a:r>
              <a:rPr lang="en-US" dirty="0" smtClean="0"/>
              <a:t>emerged</a:t>
            </a:r>
            <a:endParaRPr lang="en-US" dirty="0"/>
          </a:p>
          <a:p>
            <a:pPr lvl="2"/>
            <a:endParaRPr lang="en-US" dirty="0"/>
          </a:p>
        </p:txBody>
      </p:sp>
    </p:spTree>
    <p:extLst>
      <p:ext uri="{BB962C8B-B14F-4D97-AF65-F5344CB8AC3E}">
        <p14:creationId xmlns:p14="http://schemas.microsoft.com/office/powerpoint/2010/main" val="113380039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a:t>Results (cont.)</a:t>
            </a:r>
          </a:p>
        </p:txBody>
      </p:sp>
      <p:sp>
        <p:nvSpPr>
          <p:cNvPr id="8" name="Content Placeholder 7"/>
          <p:cNvSpPr>
            <a:spLocks noGrp="1"/>
          </p:cNvSpPr>
          <p:nvPr>
            <p:ph idx="1"/>
          </p:nvPr>
        </p:nvSpPr>
        <p:spPr>
          <a:xfrm>
            <a:off x="381000" y="1219200"/>
            <a:ext cx="8382000" cy="3065455"/>
          </a:xfrm>
        </p:spPr>
        <p:txBody>
          <a:bodyPr/>
          <a:lstStyle/>
          <a:p>
            <a:r>
              <a:rPr lang="en-US" dirty="0"/>
              <a:t>Phase One </a:t>
            </a:r>
            <a:r>
              <a:rPr lang="en-US" dirty="0" smtClean="0"/>
              <a:t>continues</a:t>
            </a:r>
            <a:endParaRPr lang="en-US" dirty="0"/>
          </a:p>
          <a:p>
            <a:pPr lvl="1"/>
            <a:r>
              <a:rPr lang="en-US" dirty="0" smtClean="0"/>
              <a:t>SMEs’ identified top nine cybersecurity skills established </a:t>
            </a:r>
            <a:r>
              <a:rPr lang="en-US" dirty="0"/>
              <a:t>the </a:t>
            </a:r>
            <a:r>
              <a:rPr lang="en-US" dirty="0" smtClean="0"/>
              <a:t>CSI</a:t>
            </a:r>
          </a:p>
          <a:p>
            <a:pPr lvl="1"/>
            <a:r>
              <a:rPr lang="en-US" dirty="0" smtClean="0"/>
              <a:t>CSI operationalized into an iPad app prototype</a:t>
            </a:r>
          </a:p>
          <a:p>
            <a:pPr lvl="2"/>
            <a:r>
              <a:rPr lang="en-US" dirty="0" smtClean="0"/>
              <a:t>36 Scenario-based</a:t>
            </a:r>
            <a:r>
              <a:rPr lang="en-US" dirty="0"/>
              <a:t>, hands-on tasks</a:t>
            </a:r>
          </a:p>
          <a:p>
            <a:pPr lvl="2"/>
            <a:r>
              <a:rPr lang="en-US" dirty="0"/>
              <a:t>Score 0 - 100</a:t>
            </a:r>
          </a:p>
          <a:p>
            <a:pPr marL="517525" lvl="1" indent="0">
              <a:buNone/>
            </a:pPr>
            <a:endParaRPr lang="en-US" dirty="0"/>
          </a:p>
        </p:txBody>
      </p:sp>
    </p:spTree>
    <p:extLst>
      <p:ext uri="{BB962C8B-B14F-4D97-AF65-F5344CB8AC3E}">
        <p14:creationId xmlns:p14="http://schemas.microsoft.com/office/powerpoint/2010/main" val="415672609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a:t>Results (cont.)</a:t>
            </a:r>
          </a:p>
        </p:txBody>
      </p:sp>
      <p:sp>
        <p:nvSpPr>
          <p:cNvPr id="8" name="Content Placeholder 7"/>
          <p:cNvSpPr>
            <a:spLocks noGrp="1"/>
          </p:cNvSpPr>
          <p:nvPr>
            <p:ph idx="1"/>
          </p:nvPr>
        </p:nvSpPr>
        <p:spPr>
          <a:xfrm>
            <a:off x="-381000" y="1295400"/>
            <a:ext cx="8077200" cy="387798"/>
          </a:xfrm>
        </p:spPr>
        <p:txBody>
          <a:bodyPr/>
          <a:lstStyle/>
          <a:p>
            <a:pPr marL="517525" lvl="1" indent="0">
              <a:buNone/>
            </a:pPr>
            <a:r>
              <a:rPr lang="en-US" dirty="0" smtClean="0"/>
              <a:t>SMEs’ Rankings of the Top Nine Cybersecurity Skills</a:t>
            </a: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 y="1705403"/>
            <a:ext cx="8991600" cy="3506625"/>
          </a:xfrm>
          <a:prstGeom prst="rect">
            <a:avLst/>
          </a:prstGeom>
        </p:spPr>
      </p:pic>
    </p:spTree>
    <p:extLst>
      <p:ext uri="{BB962C8B-B14F-4D97-AF65-F5344CB8AC3E}">
        <p14:creationId xmlns:p14="http://schemas.microsoft.com/office/powerpoint/2010/main" val="8519222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Overview</a:t>
            </a:r>
            <a:endParaRPr lang="en-US" dirty="0"/>
          </a:p>
        </p:txBody>
      </p:sp>
      <p:sp>
        <p:nvSpPr>
          <p:cNvPr id="5" name="Content Placeholder 4"/>
          <p:cNvSpPr>
            <a:spLocks noGrp="1"/>
          </p:cNvSpPr>
          <p:nvPr>
            <p:ph idx="1"/>
            <p:custDataLst>
              <p:tags r:id="rId3"/>
            </p:custDataLst>
          </p:nvPr>
        </p:nvSpPr>
        <p:spPr>
          <a:xfrm>
            <a:off x="762000" y="1143000"/>
            <a:ext cx="8077200" cy="4651987"/>
          </a:xfrm>
        </p:spPr>
        <p:txBody>
          <a:bodyPr>
            <a:normAutofit/>
          </a:bodyPr>
          <a:lstStyle/>
          <a:p>
            <a:r>
              <a:rPr lang="en-US" dirty="0" smtClean="0"/>
              <a:t>Problem Statement</a:t>
            </a:r>
          </a:p>
          <a:p>
            <a:r>
              <a:rPr lang="en-US" dirty="0" smtClean="0"/>
              <a:t>Research Main </a:t>
            </a:r>
            <a:r>
              <a:rPr lang="en-US" dirty="0"/>
              <a:t>Goal</a:t>
            </a:r>
          </a:p>
          <a:p>
            <a:r>
              <a:rPr lang="en-US" dirty="0" smtClean="0"/>
              <a:t>Research Questions</a:t>
            </a:r>
          </a:p>
          <a:p>
            <a:r>
              <a:rPr lang="en-US" dirty="0" smtClean="0"/>
              <a:t>Review of the Literature</a:t>
            </a:r>
          </a:p>
          <a:p>
            <a:r>
              <a:rPr lang="en-US" dirty="0" smtClean="0"/>
              <a:t>Methodology</a:t>
            </a:r>
          </a:p>
          <a:p>
            <a:r>
              <a:rPr lang="en-US" dirty="0" smtClean="0"/>
              <a:t>Results</a:t>
            </a:r>
          </a:p>
          <a:p>
            <a:r>
              <a:rPr lang="en-US" dirty="0" smtClean="0"/>
              <a:t>Contributions &amp; Implications</a:t>
            </a:r>
          </a:p>
          <a:p>
            <a:r>
              <a:rPr lang="en-US" dirty="0" smtClean="0"/>
              <a:t>Future Research</a:t>
            </a:r>
          </a:p>
        </p:txBody>
      </p:sp>
      <p:sp>
        <p:nvSpPr>
          <p:cNvPr id="3" name="Slide Number Placeholder 2"/>
          <p:cNvSpPr>
            <a:spLocks noGrp="1"/>
          </p:cNvSpPr>
          <p:nvPr>
            <p:ph type="sldNum" sz="quarter" idx="4294967295"/>
          </p:nvPr>
        </p:nvSpPr>
        <p:spPr>
          <a:xfrm>
            <a:off x="6705600" y="6356350"/>
            <a:ext cx="2133600" cy="365125"/>
          </a:xfrm>
          <a:prstGeom prst="rect">
            <a:avLst/>
          </a:prstGeom>
        </p:spPr>
        <p:txBody>
          <a:bodyPr/>
          <a:lstStyle/>
          <a:p>
            <a:fld id="{33D6E5A2-EC83-451F-A719-9AC1370DD5CF}" type="slidenum">
              <a:rPr lang="en-US" smtClean="0"/>
              <a:pPr/>
              <a:t>2</a:t>
            </a:fld>
            <a:endParaRPr lang="en-US" dirty="0"/>
          </a:p>
        </p:txBody>
      </p:sp>
    </p:spTree>
    <p:custDataLst>
      <p:tags r:id="rId1"/>
    </p:custDataLst>
    <p:extLst>
      <p:ext uri="{BB962C8B-B14F-4D97-AF65-F5344CB8AC3E}">
        <p14:creationId xmlns:p14="http://schemas.microsoft.com/office/powerpoint/2010/main" val="14420871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sz="4200" dirty="0" smtClean="0"/>
              <a:t>Conceptual Design </a:t>
            </a:r>
            <a:r>
              <a:rPr lang="en-US" sz="4200" dirty="0"/>
              <a:t>of </a:t>
            </a:r>
            <a:r>
              <a:rPr lang="en-US" sz="4200" dirty="0" smtClean="0"/>
              <a:t>the CSI </a:t>
            </a:r>
            <a:br>
              <a:rPr lang="en-US" sz="4200" dirty="0" smtClean="0"/>
            </a:br>
            <a:r>
              <a:rPr lang="en-US" sz="4200" dirty="0" smtClean="0"/>
              <a:t>as </a:t>
            </a:r>
            <a:r>
              <a:rPr lang="en-US" sz="4200" dirty="0"/>
              <a:t>an iPad App</a:t>
            </a:r>
          </a:p>
        </p:txBody>
      </p:sp>
      <p:sp>
        <p:nvSpPr>
          <p:cNvPr id="4" name="Footer Placeholder 3"/>
          <p:cNvSpPr txBox="1">
            <a:spLocks/>
          </p:cNvSpPr>
          <p:nvPr/>
        </p:nvSpPr>
        <p:spPr>
          <a:xfrm>
            <a:off x="76200" y="6491437"/>
            <a:ext cx="594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2">
                  <a:lumMod val="50000"/>
                </a:schemeClr>
              </a:solidFill>
            </a:endParaRPr>
          </a:p>
        </p:txBody>
      </p:sp>
      <p:pic>
        <p:nvPicPr>
          <p:cNvPr id="6" name="Picture 5"/>
          <p:cNvPicPr/>
          <p:nvPr/>
        </p:nvPicPr>
        <p:blipFill>
          <a:blip r:embed="rId3">
            <a:extLst>
              <a:ext uri="{28A0092B-C50C-407E-A947-70E740481C1C}">
                <a14:useLocalDpi xmlns:a14="http://schemas.microsoft.com/office/drawing/2010/main"/>
              </a:ext>
            </a:extLst>
          </a:blip>
          <a:stretch>
            <a:fillRect/>
          </a:stretch>
        </p:blipFill>
        <p:spPr>
          <a:xfrm>
            <a:off x="76200" y="1600200"/>
            <a:ext cx="8915400" cy="4419600"/>
          </a:xfrm>
          <a:prstGeom prst="rect">
            <a:avLst/>
          </a:prstGeom>
        </p:spPr>
      </p:pic>
    </p:spTree>
    <p:extLst>
      <p:ext uri="{BB962C8B-B14F-4D97-AF65-F5344CB8AC3E}">
        <p14:creationId xmlns:p14="http://schemas.microsoft.com/office/powerpoint/2010/main" val="145786217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1329595"/>
          </a:xfrm>
        </p:spPr>
        <p:txBody>
          <a:bodyPr/>
          <a:lstStyle/>
          <a:p>
            <a:r>
              <a:rPr dirty="0" smtClean="0"/>
              <a:t>Scenario-Based, Hands-On Task </a:t>
            </a:r>
            <a:br>
              <a:rPr dirty="0" smtClean="0"/>
            </a:br>
            <a:r>
              <a:rPr dirty="0" smtClean="0"/>
              <a:t>Skill Levels</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1526917"/>
            <a:ext cx="8534400" cy="4975680"/>
          </a:xfrm>
          <a:prstGeom prst="rect">
            <a:avLst/>
          </a:prstGeom>
        </p:spPr>
      </p:pic>
      <p:sp>
        <p:nvSpPr>
          <p:cNvPr id="7" name="Footer Placeholder 3"/>
          <p:cNvSpPr txBox="1">
            <a:spLocks/>
          </p:cNvSpPr>
          <p:nvPr/>
        </p:nvSpPr>
        <p:spPr>
          <a:xfrm>
            <a:off x="76200" y="6491437"/>
            <a:ext cx="594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1329595"/>
          </a:xfrm>
        </p:spPr>
        <p:txBody>
          <a:bodyPr/>
          <a:lstStyle/>
          <a:p>
            <a:r>
              <a:rPr dirty="0" smtClean="0"/>
              <a:t>Scenario-Based, Hands-On Task </a:t>
            </a:r>
            <a:br>
              <a:rPr dirty="0" smtClean="0"/>
            </a:br>
            <a:r>
              <a:rPr dirty="0" smtClean="0"/>
              <a:t>Skill Levels</a:t>
            </a:r>
            <a:endParaRPr lang="en-US" dirty="0"/>
          </a:p>
        </p:txBody>
      </p:sp>
      <p:sp>
        <p:nvSpPr>
          <p:cNvPr id="7" name="Footer Placeholder 3"/>
          <p:cNvSpPr txBox="1">
            <a:spLocks/>
          </p:cNvSpPr>
          <p:nvPr/>
        </p:nvSpPr>
        <p:spPr>
          <a:xfrm>
            <a:off x="76200" y="6491437"/>
            <a:ext cx="594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2">
                  <a:lumMod val="50000"/>
                </a:schemeClr>
              </a:solidFill>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1" y="1518824"/>
            <a:ext cx="8382000" cy="5163911"/>
          </a:xfrm>
          <a:prstGeom prst="rect">
            <a:avLst/>
          </a:prstGeom>
        </p:spPr>
      </p:pic>
    </p:spTree>
    <p:extLst>
      <p:ext uri="{BB962C8B-B14F-4D97-AF65-F5344CB8AC3E}">
        <p14:creationId xmlns:p14="http://schemas.microsoft.com/office/powerpoint/2010/main" val="11399860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81698"/>
          </a:xfrm>
        </p:spPr>
        <p:txBody>
          <a:bodyPr/>
          <a:lstStyle/>
          <a:p>
            <a:r>
              <a:rPr lang="en-US" sz="4200" dirty="0" smtClean="0"/>
              <a:t>MyCyberSkills™ Prototype</a:t>
            </a:r>
            <a:endParaRPr lang="en-US" sz="4200"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 y="990600"/>
            <a:ext cx="8204617" cy="5296102"/>
          </a:xfrm>
          <a:prstGeom prst="rect">
            <a:avLst/>
          </a:prstGeom>
        </p:spPr>
      </p:pic>
      <p:sp>
        <p:nvSpPr>
          <p:cNvPr id="6" name="TextBox 5"/>
          <p:cNvSpPr txBox="1"/>
          <p:nvPr/>
        </p:nvSpPr>
        <p:spPr>
          <a:xfrm>
            <a:off x="304800" y="1555810"/>
            <a:ext cx="4952202" cy="338554"/>
          </a:xfrm>
          <a:prstGeom prst="rect">
            <a:avLst/>
          </a:prstGeom>
          <a:solidFill>
            <a:schemeClr val="bg1"/>
          </a:solidFill>
        </p:spPr>
        <p:txBody>
          <a:bodyPr wrap="square" lIns="0" rtlCol="0">
            <a:spAutoFit/>
          </a:bodyPr>
          <a:lstStyle/>
          <a:p>
            <a:r>
              <a:rPr lang="en-US" sz="1600" b="1" dirty="0" smtClean="0">
                <a:solidFill>
                  <a:srgbClr val="000000"/>
                </a:solidFill>
                <a:latin typeface="Times New Roman" panose="02020603050405020304" pitchFamily="18" charset="0"/>
                <a:cs typeface="Times New Roman" panose="02020603050405020304" pitchFamily="18" charset="0"/>
              </a:rPr>
              <a:t> Skill n – Preventing malware via non-secured Websites</a:t>
            </a:r>
            <a:endParaRPr lang="en-US" sz="16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9573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581698"/>
          </a:xfrm>
        </p:spPr>
        <p:txBody>
          <a:bodyPr/>
          <a:lstStyle/>
          <a:p>
            <a:r>
              <a:rPr lang="en-US" sz="4200" dirty="0" smtClean="0"/>
              <a:t>MyCyberSkills</a:t>
            </a:r>
            <a:r>
              <a:rPr lang="en-US" sz="4200" dirty="0"/>
              <a:t>™ Prototype</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914400"/>
            <a:ext cx="7926240" cy="5440894"/>
          </a:xfrm>
          <a:prstGeom prst="rect">
            <a:avLst/>
          </a:prstGeom>
        </p:spPr>
      </p:pic>
      <p:sp>
        <p:nvSpPr>
          <p:cNvPr id="5" name="TextBox 4"/>
          <p:cNvSpPr txBox="1"/>
          <p:nvPr/>
        </p:nvSpPr>
        <p:spPr>
          <a:xfrm>
            <a:off x="381000" y="1295400"/>
            <a:ext cx="457200" cy="338554"/>
          </a:xfrm>
          <a:prstGeom prst="rect">
            <a:avLst/>
          </a:prstGeom>
          <a:solidFill>
            <a:schemeClr val="bg1"/>
          </a:solidFill>
        </p:spPr>
        <p:txBody>
          <a:bodyPr wrap="square" lIns="0" rtlCol="0">
            <a:spAutoFit/>
          </a:bodyPr>
          <a:lstStyle/>
          <a:p>
            <a:endParaRPr lang="en-US" sz="1600" b="1" dirty="0">
              <a:solidFill>
                <a:srgbClr val="0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81000" y="1295400"/>
            <a:ext cx="4953000" cy="338554"/>
          </a:xfrm>
          <a:prstGeom prst="rect">
            <a:avLst/>
          </a:prstGeom>
          <a:noFill/>
        </p:spPr>
        <p:txBody>
          <a:bodyPr wrap="square" lIns="0" rtlCol="0">
            <a:spAutoFit/>
          </a:bodyPr>
          <a:lstStyle/>
          <a:p>
            <a:r>
              <a:rPr lang="en-US" sz="1600" b="1" dirty="0" smtClean="0">
                <a:solidFill>
                  <a:srgbClr val="000000"/>
                </a:solidFill>
                <a:latin typeface="Times New Roman" panose="02020603050405020304" pitchFamily="18" charset="0"/>
                <a:cs typeface="Times New Roman" panose="02020603050405020304" pitchFamily="18" charset="0"/>
              </a:rPr>
              <a:t> Skill n – Preventing malware via non-secured Websites</a:t>
            </a:r>
            <a:endParaRPr lang="en-US" sz="16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363421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81698"/>
          </a:xfrm>
        </p:spPr>
        <p:txBody>
          <a:bodyPr/>
          <a:lstStyle/>
          <a:p>
            <a:r>
              <a:rPr lang="en-US" sz="4200" dirty="0" smtClean="0"/>
              <a:t>MyCyberSkills</a:t>
            </a:r>
            <a:r>
              <a:rPr lang="en-US" sz="4200" dirty="0"/>
              <a:t>™ Prototype</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 y="1143000"/>
            <a:ext cx="8523365" cy="4485982"/>
          </a:xfrm>
          <a:prstGeom prst="rect">
            <a:avLst/>
          </a:prstGeom>
        </p:spPr>
      </p:pic>
      <p:sp>
        <p:nvSpPr>
          <p:cNvPr id="4" name="TextBox 3"/>
          <p:cNvSpPr txBox="1"/>
          <p:nvPr/>
        </p:nvSpPr>
        <p:spPr>
          <a:xfrm>
            <a:off x="304800" y="838200"/>
            <a:ext cx="8522208" cy="338554"/>
          </a:xfrm>
          <a:prstGeom prst="rect">
            <a:avLst/>
          </a:prstGeom>
          <a:solidFill>
            <a:schemeClr val="bg1"/>
          </a:solidFill>
        </p:spPr>
        <p:txBody>
          <a:bodyPr wrap="square" rtlCol="0">
            <a:spAutoFit/>
          </a:bodyPr>
          <a:lstStyle/>
          <a:p>
            <a:r>
              <a:rPr lang="en-US" sz="1600" b="1" dirty="0" smtClean="0">
                <a:solidFill>
                  <a:srgbClr val="000000"/>
                </a:solidFill>
                <a:latin typeface="Times New Roman" panose="02020603050405020304" pitchFamily="18" charset="0"/>
                <a:cs typeface="Times New Roman" panose="02020603050405020304" pitchFamily="18" charset="0"/>
              </a:rPr>
              <a:t>Skill n – Preventing malware via non-secured Websites</a:t>
            </a:r>
            <a:endParaRPr lang="en-US" sz="16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350585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81698"/>
          </a:xfrm>
        </p:spPr>
        <p:txBody>
          <a:bodyPr/>
          <a:lstStyle/>
          <a:p>
            <a:r>
              <a:rPr lang="en-US" sz="4200" dirty="0" smtClean="0"/>
              <a:t>MyCyberSkills</a:t>
            </a:r>
            <a:r>
              <a:rPr lang="en-US" sz="4200" dirty="0"/>
              <a:t>™ Prototype</a:t>
            </a:r>
          </a:p>
        </p:txBody>
      </p:sp>
      <p:sp>
        <p:nvSpPr>
          <p:cNvPr id="4" name="TextBox 3"/>
          <p:cNvSpPr txBox="1"/>
          <p:nvPr/>
        </p:nvSpPr>
        <p:spPr>
          <a:xfrm>
            <a:off x="452024" y="802688"/>
            <a:ext cx="7853776" cy="338554"/>
          </a:xfrm>
          <a:prstGeom prst="rect">
            <a:avLst/>
          </a:prstGeom>
          <a:solidFill>
            <a:schemeClr val="bg1"/>
          </a:solidFill>
        </p:spPr>
        <p:txBody>
          <a:bodyPr wrap="square" lIns="0" rtlCol="0">
            <a:spAutoFit/>
          </a:bodyPr>
          <a:lstStyle/>
          <a:p>
            <a:r>
              <a:rPr lang="en-US" sz="1600" b="1" dirty="0" smtClean="0">
                <a:solidFill>
                  <a:srgbClr val="000000"/>
                </a:solidFill>
                <a:latin typeface="Times New Roman" panose="02020603050405020304" pitchFamily="18" charset="0"/>
                <a:cs typeface="Times New Roman" panose="02020603050405020304" pitchFamily="18" charset="0"/>
              </a:rPr>
              <a:t> Skill n – Preventing malware via non-secured Websites</a:t>
            </a:r>
            <a:endParaRPr lang="en-US" sz="1600" b="1" dirty="0">
              <a:solidFill>
                <a:srgbClr val="000000"/>
              </a:solidFill>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199" y="1134122"/>
            <a:ext cx="7848601" cy="5638104"/>
          </a:xfrm>
          <a:prstGeom prst="rect">
            <a:avLst/>
          </a:prstGeom>
        </p:spPr>
      </p:pic>
    </p:spTree>
    <p:extLst>
      <p:ext uri="{BB962C8B-B14F-4D97-AF65-F5344CB8AC3E}">
        <p14:creationId xmlns:p14="http://schemas.microsoft.com/office/powerpoint/2010/main" val="20660508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a:t>Results (cont.)</a:t>
            </a:r>
          </a:p>
        </p:txBody>
      </p:sp>
      <p:sp>
        <p:nvSpPr>
          <p:cNvPr id="8" name="Content Placeholder 7"/>
          <p:cNvSpPr>
            <a:spLocks noGrp="1"/>
          </p:cNvSpPr>
          <p:nvPr>
            <p:ph idx="1"/>
          </p:nvPr>
        </p:nvSpPr>
        <p:spPr>
          <a:xfrm>
            <a:off x="381000" y="990600"/>
            <a:ext cx="8382000" cy="3681008"/>
          </a:xfrm>
        </p:spPr>
        <p:txBody>
          <a:bodyPr/>
          <a:lstStyle/>
          <a:p>
            <a:r>
              <a:rPr lang="en-US" dirty="0"/>
              <a:t>Phase Two</a:t>
            </a:r>
          </a:p>
          <a:p>
            <a:pPr lvl="1"/>
            <a:r>
              <a:rPr lang="en-US" dirty="0"/>
              <a:t>Expert Questionnaire </a:t>
            </a:r>
          </a:p>
          <a:p>
            <a:pPr lvl="2"/>
            <a:r>
              <a:rPr lang="en-US" dirty="0" smtClean="0"/>
              <a:t>Eight SMEs validated </a:t>
            </a:r>
            <a:r>
              <a:rPr lang="en-US" dirty="0"/>
              <a:t>the scenarios, tasks, and scores</a:t>
            </a:r>
          </a:p>
          <a:p>
            <a:pPr lvl="1"/>
            <a:r>
              <a:rPr lang="en-US" dirty="0" smtClean="0"/>
              <a:t>Pilot </a:t>
            </a:r>
            <a:r>
              <a:rPr lang="en-US" dirty="0"/>
              <a:t>Study</a:t>
            </a:r>
          </a:p>
          <a:p>
            <a:pPr lvl="2"/>
            <a:r>
              <a:rPr lang="en-US" dirty="0" smtClean="0"/>
              <a:t>21 (52.5%) non-IT </a:t>
            </a:r>
            <a:r>
              <a:rPr lang="en-US" dirty="0"/>
              <a:t>professionals</a:t>
            </a:r>
          </a:p>
          <a:p>
            <a:pPr lvl="2"/>
            <a:r>
              <a:rPr lang="en-US" dirty="0"/>
              <a:t>Lab </a:t>
            </a:r>
            <a:r>
              <a:rPr lang="en-US" dirty="0" smtClean="0"/>
              <a:t>managers manually calculated participant’s </a:t>
            </a:r>
            <a:r>
              <a:rPr lang="en-US" dirty="0"/>
              <a:t>score, while </a:t>
            </a:r>
            <a:r>
              <a:rPr lang="en-US" dirty="0" smtClean="0"/>
              <a:t>the participant completed the iPad app prototype</a:t>
            </a:r>
          </a:p>
          <a:p>
            <a:pPr lvl="2"/>
            <a:r>
              <a:rPr lang="en-US" dirty="0" smtClean="0"/>
              <a:t>The manual calculations were then compared to the internal scores captured by the prototype</a:t>
            </a:r>
            <a:endParaRPr lang="en-US" dirty="0"/>
          </a:p>
        </p:txBody>
      </p:sp>
    </p:spTree>
    <p:extLst>
      <p:ext uri="{BB962C8B-B14F-4D97-AF65-F5344CB8AC3E}">
        <p14:creationId xmlns:p14="http://schemas.microsoft.com/office/powerpoint/2010/main" val="296599784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a:t>Results (cont.)</a:t>
            </a:r>
          </a:p>
        </p:txBody>
      </p:sp>
      <p:sp>
        <p:nvSpPr>
          <p:cNvPr id="8" name="Content Placeholder 7"/>
          <p:cNvSpPr>
            <a:spLocks noGrp="1"/>
          </p:cNvSpPr>
          <p:nvPr>
            <p:ph idx="1"/>
          </p:nvPr>
        </p:nvSpPr>
        <p:spPr>
          <a:xfrm>
            <a:off x="381000" y="990600"/>
            <a:ext cx="8382000" cy="4343400"/>
          </a:xfrm>
        </p:spPr>
        <p:txBody>
          <a:bodyPr/>
          <a:lstStyle/>
          <a:p>
            <a:r>
              <a:rPr lang="en-US" dirty="0"/>
              <a:t>Phase Three</a:t>
            </a:r>
          </a:p>
          <a:p>
            <a:pPr lvl="1"/>
            <a:r>
              <a:rPr lang="en-US" dirty="0"/>
              <a:t>Research Study</a:t>
            </a:r>
          </a:p>
          <a:p>
            <a:pPr lvl="2"/>
            <a:r>
              <a:rPr lang="en-US" dirty="0"/>
              <a:t>Developed CSI operationalized as MyCyberSkills™</a:t>
            </a:r>
          </a:p>
          <a:p>
            <a:pPr lvl="2"/>
            <a:r>
              <a:rPr lang="en-US" dirty="0" smtClean="0"/>
              <a:t>Community approach to recruitment</a:t>
            </a:r>
          </a:p>
          <a:p>
            <a:pPr lvl="3"/>
            <a:r>
              <a:rPr lang="en-US" dirty="0" smtClean="0"/>
              <a:t>975 </a:t>
            </a:r>
            <a:r>
              <a:rPr lang="en-US" dirty="0"/>
              <a:t>non-IT professionals </a:t>
            </a:r>
            <a:r>
              <a:rPr lang="en-US" dirty="0" smtClean="0"/>
              <a:t>invited</a:t>
            </a:r>
          </a:p>
          <a:p>
            <a:pPr lvl="4"/>
            <a:r>
              <a:rPr lang="en-US" dirty="0" smtClean="0"/>
              <a:t>245 (25.1%) responded</a:t>
            </a:r>
          </a:p>
          <a:p>
            <a:pPr lvl="4"/>
            <a:r>
              <a:rPr lang="en-US" dirty="0" smtClean="0"/>
              <a:t>188 (19.3%)  usable for data analysis </a:t>
            </a:r>
            <a:endParaRPr lang="en-US" dirty="0"/>
          </a:p>
        </p:txBody>
      </p:sp>
    </p:spTree>
    <p:extLst>
      <p:ext uri="{BB962C8B-B14F-4D97-AF65-F5344CB8AC3E}">
        <p14:creationId xmlns:p14="http://schemas.microsoft.com/office/powerpoint/2010/main" val="183474252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Data Analysis</a:t>
            </a:r>
          </a:p>
        </p:txBody>
      </p:sp>
      <p:sp>
        <p:nvSpPr>
          <p:cNvPr id="7" name="Content Placeholder 7"/>
          <p:cNvSpPr txBox="1">
            <a:spLocks/>
          </p:cNvSpPr>
          <p:nvPr/>
        </p:nvSpPr>
        <p:spPr>
          <a:xfrm>
            <a:off x="381000" y="990600"/>
            <a:ext cx="8382000" cy="443198"/>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Tx/>
              <a:buNone/>
              <a:tabLst/>
              <a:defRPr/>
            </a:pPr>
            <a:r>
              <a:rPr kumimoji="0" lang="en-US" sz="3200" b="0" i="0" u="none" strike="noStrike" kern="1200" cap="none" spc="0" normalizeH="0" baseline="0" noProof="0" dirty="0" smtClean="0">
                <a:ln>
                  <a:noFill/>
                </a:ln>
                <a:solidFill>
                  <a:srgbClr val="FFFFFF"/>
                </a:solidFill>
                <a:effectLst/>
                <a:uLnTx/>
                <a:uFillTx/>
                <a:latin typeface="Calibri"/>
                <a:ea typeface="+mn-ea"/>
                <a:cs typeface="+mn-cs"/>
              </a:rPr>
              <a:t>ANOVA Results</a:t>
            </a:r>
            <a:r>
              <a:rPr kumimoji="0" lang="en-US" sz="3200" b="0" i="0" u="none" strike="noStrike" kern="1200" cap="none" spc="0" normalizeH="0" noProof="0" dirty="0" smtClean="0">
                <a:ln>
                  <a:noFill/>
                </a:ln>
                <a:solidFill>
                  <a:srgbClr val="FFFFFF"/>
                </a:solidFill>
                <a:effectLst/>
                <a:uLnTx/>
                <a:uFillTx/>
                <a:latin typeface="Calibri"/>
                <a:ea typeface="+mn-ea"/>
                <a:cs typeface="+mn-cs"/>
              </a:rPr>
              <a:t> for Location</a:t>
            </a:r>
            <a:endParaRPr kumimoji="0" lang="en-US" sz="32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3" name="Picture 2"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600" y="1524000"/>
            <a:ext cx="8698229" cy="3581400"/>
          </a:xfrm>
          <a:prstGeom prst="rect">
            <a:avLst/>
          </a:prstGeom>
        </p:spPr>
      </p:pic>
    </p:spTree>
    <p:extLst>
      <p:ext uri="{BB962C8B-B14F-4D97-AF65-F5344CB8AC3E}">
        <p14:creationId xmlns:p14="http://schemas.microsoft.com/office/powerpoint/2010/main" val="272988088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Problem Statement</a:t>
            </a:r>
            <a:endParaRPr lang="en-US" dirty="0"/>
          </a:p>
        </p:txBody>
      </p:sp>
      <p:sp>
        <p:nvSpPr>
          <p:cNvPr id="5" name="Content Placeholder 4"/>
          <p:cNvSpPr>
            <a:spLocks noGrp="1"/>
          </p:cNvSpPr>
          <p:nvPr>
            <p:ph idx="1"/>
            <p:custDataLst>
              <p:tags r:id="rId3"/>
            </p:custDataLst>
          </p:nvPr>
        </p:nvSpPr>
        <p:spPr>
          <a:xfrm>
            <a:off x="457200" y="1219201"/>
            <a:ext cx="8382000" cy="5105399"/>
          </a:xfrm>
        </p:spPr>
        <p:txBody>
          <a:bodyPr>
            <a:normAutofit fontScale="92500" lnSpcReduction="20000"/>
          </a:bodyPr>
          <a:lstStyle/>
          <a:p>
            <a:r>
              <a:rPr lang="en-US" sz="3500" dirty="0" smtClean="0"/>
              <a:t>The </a:t>
            </a:r>
            <a:r>
              <a:rPr lang="en-US" sz="3500" dirty="0"/>
              <a:t>problem that this research </a:t>
            </a:r>
            <a:r>
              <a:rPr lang="en-US" sz="3500" dirty="0" smtClean="0"/>
              <a:t>addressed </a:t>
            </a:r>
            <a:r>
              <a:rPr lang="en-US" sz="3500" dirty="0"/>
              <a:t>is the threats to organizational Information Systems (IS) due to vulnerabilities and breaches caused by employees </a:t>
            </a:r>
            <a:r>
              <a:rPr lang="en-US" sz="2600" dirty="0"/>
              <a:t>(Hovav &amp; Gray, 2014; Jensen et al., 2014; Peha, </a:t>
            </a:r>
            <a:r>
              <a:rPr lang="en-US" sz="2600" dirty="0" smtClean="0"/>
              <a:t>2013)</a:t>
            </a:r>
          </a:p>
          <a:p>
            <a:r>
              <a:rPr lang="en-US" sz="3500" dirty="0" smtClean="0"/>
              <a:t>The </a:t>
            </a:r>
            <a:r>
              <a:rPr lang="en-US" sz="3500" dirty="0"/>
              <a:t>protection of IS lie in the most vulnerable spot; that vulnerability usually rests in individuals</a:t>
            </a:r>
            <a:r>
              <a:rPr lang="en-US" dirty="0"/>
              <a:t> </a:t>
            </a:r>
            <a:r>
              <a:rPr lang="en-US" sz="2600" dirty="0"/>
              <a:t>(</a:t>
            </a:r>
            <a:r>
              <a:rPr lang="nb-NO" sz="2600" dirty="0"/>
              <a:t>Hovav &amp; Gray, 2014</a:t>
            </a:r>
            <a:r>
              <a:rPr lang="en-US" sz="2600" dirty="0" smtClean="0"/>
              <a:t>)</a:t>
            </a:r>
          </a:p>
          <a:p>
            <a:r>
              <a:rPr lang="en-US" sz="3500" dirty="0"/>
              <a:t>Even with embedded Information Technology (IT) security tools working well, the non-IT user may still receive a social engineering message that can hook them into making mistakes due to low cybersecurity skills </a:t>
            </a:r>
            <a:r>
              <a:rPr lang="en-US" sz="2600" dirty="0"/>
              <a:t>(Algarni et al., 2014; Axelrod, </a:t>
            </a:r>
            <a:r>
              <a:rPr lang="en-US" sz="2600" dirty="0" smtClean="0"/>
              <a:t>2006; </a:t>
            </a:r>
            <a:r>
              <a:rPr lang="en-US" sz="2600" dirty="0"/>
              <a:t>Winkler &amp; Dealy, 1995</a:t>
            </a:r>
            <a:r>
              <a:rPr lang="en-US" sz="2600" dirty="0" smtClean="0"/>
              <a:t>)</a:t>
            </a:r>
            <a:endParaRPr lang="en-US" sz="2600" dirty="0"/>
          </a:p>
        </p:txBody>
      </p:sp>
      <p:sp>
        <p:nvSpPr>
          <p:cNvPr id="3" name="Slide Number Placeholder 2"/>
          <p:cNvSpPr>
            <a:spLocks noGrp="1"/>
          </p:cNvSpPr>
          <p:nvPr>
            <p:ph type="sldNum" sz="quarter" idx="4294967295"/>
          </p:nvPr>
        </p:nvSpPr>
        <p:spPr>
          <a:xfrm>
            <a:off x="6705600" y="6356350"/>
            <a:ext cx="2133600" cy="365125"/>
          </a:xfrm>
          <a:prstGeom prst="rect">
            <a:avLst/>
          </a:prstGeom>
        </p:spPr>
        <p:txBody>
          <a:bodyPr/>
          <a:lstStyle/>
          <a:p>
            <a:fld id="{33D6E5A2-EC83-451F-A719-9AC1370DD5CF}" type="slidenum">
              <a:rPr lang="en-US" smtClean="0"/>
              <a:pPr/>
              <a:t>3</a:t>
            </a:fld>
            <a:endParaRPr lang="en-US" dirty="0"/>
          </a:p>
        </p:txBody>
      </p:sp>
    </p:spTree>
    <p:custDataLst>
      <p:tags r:id="rId1"/>
    </p:custDataLst>
    <p:extLst>
      <p:ext uri="{BB962C8B-B14F-4D97-AF65-F5344CB8AC3E}">
        <p14:creationId xmlns:p14="http://schemas.microsoft.com/office/powerpoint/2010/main" val="17909923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Data Analysis</a:t>
            </a:r>
          </a:p>
        </p:txBody>
      </p:sp>
      <p:sp>
        <p:nvSpPr>
          <p:cNvPr id="7" name="Content Placeholder 7"/>
          <p:cNvSpPr txBox="1">
            <a:spLocks/>
          </p:cNvSpPr>
          <p:nvPr/>
        </p:nvSpPr>
        <p:spPr>
          <a:xfrm>
            <a:off x="381000" y="990600"/>
            <a:ext cx="8382000" cy="886397"/>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Tx/>
              <a:buNone/>
              <a:tabLst/>
              <a:defRPr/>
            </a:pPr>
            <a:r>
              <a:rPr kumimoji="0" lang="en-US" sz="3200" b="0" i="0" u="none" strike="noStrike" kern="1200" cap="none" spc="0" normalizeH="0" baseline="0" noProof="0" dirty="0" smtClean="0">
                <a:ln>
                  <a:noFill/>
                </a:ln>
                <a:solidFill>
                  <a:srgbClr val="FFFFFF"/>
                </a:solidFill>
                <a:effectLst/>
                <a:uLnTx/>
                <a:uFillTx/>
                <a:latin typeface="Calibri"/>
                <a:ea typeface="+mn-ea"/>
                <a:cs typeface="+mn-cs"/>
              </a:rPr>
              <a:t>Means and Standard Deviations for the Population</a:t>
            </a:r>
            <a:r>
              <a:rPr lang="en-US" dirty="0">
                <a:solidFill>
                  <a:srgbClr val="FFFFFF"/>
                </a:solidFill>
                <a:latin typeface="Calibri"/>
              </a:rPr>
              <a:t> </a:t>
            </a:r>
            <a:r>
              <a:rPr kumimoji="0" lang="en-US" sz="3200" b="0" i="0" u="none" strike="noStrike" kern="1200" cap="none" spc="0" normalizeH="0" baseline="0" noProof="0" dirty="0" smtClean="0">
                <a:ln>
                  <a:noFill/>
                </a:ln>
                <a:solidFill>
                  <a:srgbClr val="FFFFFF"/>
                </a:solidFill>
                <a:effectLst/>
                <a:uLnTx/>
                <a:uFillTx/>
                <a:latin typeface="Calibri"/>
                <a:ea typeface="+mn-ea"/>
                <a:cs typeface="+mn-cs"/>
              </a:rPr>
              <a:t>(N=188)</a:t>
            </a:r>
            <a:endParaRPr kumimoji="0" lang="en-US" sz="32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0" name="Picture 9"/>
          <p:cNvPicPr>
            <a:picLocks noChangeAspect="1"/>
          </p:cNvPicPr>
          <p:nvPr/>
        </p:nvPicPr>
        <p:blipFill>
          <a:blip r:embed="rId5"/>
          <a:stretch>
            <a:fillRect/>
          </a:stretch>
        </p:blipFill>
        <p:spPr>
          <a:xfrm>
            <a:off x="381000" y="1847429"/>
            <a:ext cx="8229600" cy="4743523"/>
          </a:xfrm>
          <a:prstGeom prst="rect">
            <a:avLst/>
          </a:prstGeom>
        </p:spPr>
      </p:pic>
    </p:spTree>
    <p:extLst>
      <p:ext uri="{BB962C8B-B14F-4D97-AF65-F5344CB8AC3E}">
        <p14:creationId xmlns:p14="http://schemas.microsoft.com/office/powerpoint/2010/main" val="47966178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Data Analysis</a:t>
            </a:r>
          </a:p>
        </p:txBody>
      </p:sp>
      <p:sp>
        <p:nvSpPr>
          <p:cNvPr id="7" name="Content Placeholder 7"/>
          <p:cNvSpPr txBox="1">
            <a:spLocks/>
          </p:cNvSpPr>
          <p:nvPr/>
        </p:nvSpPr>
        <p:spPr>
          <a:xfrm>
            <a:off x="381000" y="990600"/>
            <a:ext cx="8382000" cy="886397"/>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Tx/>
              <a:buNone/>
              <a:tabLst/>
              <a:defRPr/>
            </a:pPr>
            <a:r>
              <a:rPr kumimoji="0" lang="en-US" sz="3200" b="0" i="0" u="none" strike="noStrike" kern="1200" cap="none" spc="0" normalizeH="0" baseline="0" noProof="0" dirty="0" smtClean="0">
                <a:ln>
                  <a:noFill/>
                </a:ln>
                <a:solidFill>
                  <a:srgbClr val="FFFFFF"/>
                </a:solidFill>
                <a:effectLst/>
                <a:uLnTx/>
                <a:uFillTx/>
                <a:latin typeface="Calibri"/>
                <a:ea typeface="+mn-ea"/>
                <a:cs typeface="+mn-cs"/>
              </a:rPr>
              <a:t>Means and Standard Deviations for the Population</a:t>
            </a:r>
            <a:r>
              <a:rPr lang="en-US" dirty="0">
                <a:solidFill>
                  <a:srgbClr val="FFFFFF"/>
                </a:solidFill>
                <a:latin typeface="Calibri"/>
              </a:rPr>
              <a:t> </a:t>
            </a:r>
            <a:r>
              <a:rPr kumimoji="0" lang="en-US" sz="3200" b="0" i="0" u="none" strike="noStrike" kern="1200" cap="none" spc="0" normalizeH="0" baseline="0" noProof="0" dirty="0" smtClean="0">
                <a:ln>
                  <a:noFill/>
                </a:ln>
                <a:solidFill>
                  <a:srgbClr val="FFFFFF"/>
                </a:solidFill>
                <a:effectLst/>
                <a:uLnTx/>
                <a:uFillTx/>
                <a:latin typeface="Calibri"/>
                <a:ea typeface="+mn-ea"/>
                <a:cs typeface="+mn-cs"/>
              </a:rPr>
              <a:t>(N=188)</a:t>
            </a:r>
            <a:endParaRPr kumimoji="0" lang="en-US" sz="32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5" name="Picture 4"/>
          <p:cNvPicPr/>
          <p:nvPr/>
        </p:nvPicPr>
        <p:blipFill>
          <a:blip r:embed="rId5">
            <a:extLst>
              <a:ext uri="{28A0092B-C50C-407E-A947-70E740481C1C}">
                <a14:useLocalDpi xmlns:a14="http://schemas.microsoft.com/office/drawing/2010/main"/>
              </a:ext>
            </a:extLst>
          </a:blip>
          <a:stretch>
            <a:fillRect/>
          </a:stretch>
        </p:blipFill>
        <p:spPr>
          <a:xfrm>
            <a:off x="0" y="1905001"/>
            <a:ext cx="9144000" cy="4953000"/>
          </a:xfrm>
          <a:prstGeom prst="rect">
            <a:avLst/>
          </a:prstGeom>
        </p:spPr>
      </p:pic>
    </p:spTree>
    <p:extLst>
      <p:ext uri="{BB962C8B-B14F-4D97-AF65-F5344CB8AC3E}">
        <p14:creationId xmlns:p14="http://schemas.microsoft.com/office/powerpoint/2010/main" val="379026108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Data Analysis</a:t>
            </a:r>
          </a:p>
        </p:txBody>
      </p:sp>
      <p:sp>
        <p:nvSpPr>
          <p:cNvPr id="7" name="Content Placeholder 7"/>
          <p:cNvSpPr txBox="1">
            <a:spLocks/>
          </p:cNvSpPr>
          <p:nvPr/>
        </p:nvSpPr>
        <p:spPr>
          <a:xfrm>
            <a:off x="381000" y="838200"/>
            <a:ext cx="8763000" cy="4431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363" rtl="0" eaLnBrk="1" fontAlgn="auto" latinLnBrk="0" hangingPunct="1">
              <a:lnSpc>
                <a:spcPct val="90000"/>
              </a:lnSpc>
              <a:spcBef>
                <a:spcPct val="20000"/>
              </a:spcBef>
              <a:spcAft>
                <a:spcPts val="0"/>
              </a:spcAft>
              <a:buClrTx/>
              <a:buSzTx/>
              <a:buNone/>
              <a:tabLst/>
              <a:defRPr/>
            </a:pPr>
            <a:r>
              <a:rPr kumimoji="0" lang="en-US" sz="3200" b="0" i="0" u="none" strike="noStrike" kern="1200" cap="none" spc="0" normalizeH="0" baseline="0" noProof="0" dirty="0" smtClean="0">
                <a:ln>
                  <a:noFill/>
                </a:ln>
                <a:solidFill>
                  <a:srgbClr val="FFFFFF"/>
                </a:solidFill>
                <a:effectLst/>
                <a:uLnTx/>
                <a:uFillTx/>
                <a:latin typeface="Calibri"/>
                <a:ea typeface="+mn-ea"/>
                <a:cs typeface="+mn-cs"/>
              </a:rPr>
              <a:t>Means</a:t>
            </a:r>
            <a:r>
              <a:rPr kumimoji="0" lang="en-US" sz="3200" b="0" i="0" u="none" strike="noStrike" kern="1200" cap="none" spc="0" normalizeH="0" noProof="0" dirty="0" smtClean="0">
                <a:ln>
                  <a:noFill/>
                </a:ln>
                <a:solidFill>
                  <a:srgbClr val="FFFFFF"/>
                </a:solidFill>
                <a:effectLst/>
                <a:uLnTx/>
                <a:uFillTx/>
                <a:latin typeface="Calibri"/>
                <a:ea typeface="+mn-ea"/>
                <a:cs typeface="+mn-cs"/>
              </a:rPr>
              <a:t> and Standard Deviations for Age Group</a:t>
            </a:r>
            <a:endParaRPr kumimoji="0" lang="en-US" sz="32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5" name="Picture 4"/>
          <p:cNvPicPr/>
          <p:nvPr/>
        </p:nvPicPr>
        <p:blipFill>
          <a:blip r:embed="rId5">
            <a:extLst>
              <a:ext uri="{28A0092B-C50C-407E-A947-70E740481C1C}">
                <a14:useLocalDpi xmlns:a14="http://schemas.microsoft.com/office/drawing/2010/main"/>
              </a:ext>
            </a:extLst>
          </a:blip>
          <a:stretch>
            <a:fillRect/>
          </a:stretch>
        </p:blipFill>
        <p:spPr>
          <a:xfrm>
            <a:off x="0" y="1371600"/>
            <a:ext cx="9144000" cy="2819400"/>
          </a:xfrm>
          <a:prstGeom prst="rect">
            <a:avLst/>
          </a:prstGeom>
        </p:spPr>
      </p:pic>
      <p:pic>
        <p:nvPicPr>
          <p:cNvPr id="6" name="Picture 5"/>
          <p:cNvPicPr/>
          <p:nvPr/>
        </p:nvPicPr>
        <p:blipFill>
          <a:blip r:embed="rId6">
            <a:extLst>
              <a:ext uri="{28A0092B-C50C-407E-A947-70E740481C1C}">
                <a14:useLocalDpi xmlns:a14="http://schemas.microsoft.com/office/drawing/2010/main"/>
              </a:ext>
            </a:extLst>
          </a:blip>
          <a:stretch>
            <a:fillRect/>
          </a:stretch>
        </p:blipFill>
        <p:spPr>
          <a:xfrm>
            <a:off x="0" y="4267200"/>
            <a:ext cx="9144000" cy="2514600"/>
          </a:xfrm>
          <a:prstGeom prst="rect">
            <a:avLst/>
          </a:prstGeom>
        </p:spPr>
      </p:pic>
    </p:spTree>
    <p:extLst>
      <p:ext uri="{BB962C8B-B14F-4D97-AF65-F5344CB8AC3E}">
        <p14:creationId xmlns:p14="http://schemas.microsoft.com/office/powerpoint/2010/main" val="236768641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Data Analysis</a:t>
            </a:r>
          </a:p>
        </p:txBody>
      </p:sp>
      <p:sp>
        <p:nvSpPr>
          <p:cNvPr id="7" name="Content Placeholder 7"/>
          <p:cNvSpPr txBox="1">
            <a:spLocks/>
          </p:cNvSpPr>
          <p:nvPr/>
        </p:nvSpPr>
        <p:spPr>
          <a:xfrm>
            <a:off x="381000" y="990600"/>
            <a:ext cx="8382000" cy="443198"/>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Tx/>
              <a:buNone/>
              <a:tabLst/>
              <a:defRPr/>
            </a:pPr>
            <a:r>
              <a:rPr kumimoji="0" lang="en-US" sz="3200" b="0" i="0" u="none" strike="noStrike" kern="1200" cap="none" spc="0" normalizeH="0" baseline="0" noProof="0" dirty="0" smtClean="0">
                <a:ln>
                  <a:noFill/>
                </a:ln>
                <a:solidFill>
                  <a:srgbClr val="FFFFFF"/>
                </a:solidFill>
                <a:effectLst/>
                <a:uLnTx/>
                <a:uFillTx/>
                <a:latin typeface="Calibri"/>
                <a:ea typeface="+mn-ea"/>
                <a:cs typeface="+mn-cs"/>
              </a:rPr>
              <a:t>ANOVA Results</a:t>
            </a:r>
            <a:r>
              <a:rPr kumimoji="0" lang="en-US" sz="3200" b="0" i="0" u="none" strike="noStrike" kern="1200" cap="none" spc="0" normalizeH="0" noProof="0" dirty="0" smtClean="0">
                <a:ln>
                  <a:noFill/>
                </a:ln>
                <a:solidFill>
                  <a:srgbClr val="FFFFFF"/>
                </a:solidFill>
                <a:effectLst/>
                <a:uLnTx/>
                <a:uFillTx/>
                <a:latin typeface="Calibri"/>
                <a:ea typeface="+mn-ea"/>
                <a:cs typeface="+mn-cs"/>
              </a:rPr>
              <a:t> for Age Group</a:t>
            </a:r>
            <a:endParaRPr kumimoji="0" lang="en-US" sz="3200" b="0"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404945525"/>
              </p:ext>
            </p:extLst>
          </p:nvPr>
        </p:nvGraphicFramePr>
        <p:xfrm>
          <a:off x="685800" y="1600200"/>
          <a:ext cx="7162801" cy="3505200"/>
        </p:xfrm>
        <a:graphic>
          <a:graphicData uri="http://schemas.openxmlformats.org/drawingml/2006/table">
            <a:tbl>
              <a:tblPr firstRow="1" firstCol="1" bandRow="1"/>
              <a:tblGrid>
                <a:gridCol w="2971800"/>
                <a:gridCol w="522214"/>
                <a:gridCol w="1419667"/>
                <a:gridCol w="945490"/>
                <a:gridCol w="1032876"/>
                <a:gridCol w="270754"/>
              </a:tblGrid>
              <a:tr h="203427">
                <a:tc>
                  <a:txBody>
                    <a:bodyPr/>
                    <a:lstStyle/>
                    <a:p>
                      <a:pPr>
                        <a:lnSpc>
                          <a:spcPct val="115000"/>
                        </a:lnSpc>
                      </a:pPr>
                      <a:endParaRPr lang="en-US" sz="2000" dirty="0">
                        <a:effectLst/>
                        <a:latin typeface="Calibri" panose="020F0502020204030204" pitchFamily="34"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txBody>
                  <a:tcPr marL="0" marR="730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rPr>
                        <a:t>ANOVA</a:t>
                      </a:r>
                      <a:endParaRPr lang="en-US" sz="2000" dirty="0">
                        <a:effectLst/>
                        <a:latin typeface="Times New Roman" panose="02020603050405020304" pitchFamily="18" charset="0"/>
                        <a:ea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r>
              <a:tr h="375557">
                <a:tc>
                  <a:txBody>
                    <a:bodyPr/>
                    <a:lstStyle/>
                    <a:p>
                      <a:pPr marL="0" marR="0">
                        <a:lnSpc>
                          <a:spcPct val="115000"/>
                        </a:lnSpc>
                        <a:spcBef>
                          <a:spcPts val="0"/>
                        </a:spcBef>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rPr>
                        <a:t>Item</a:t>
                      </a:r>
                      <a:endParaRPr lang="en-US" sz="2000" dirty="0">
                        <a:effectLst/>
                        <a:latin typeface="Times New Roman" panose="02020603050405020304" pitchFamily="18" charset="0"/>
                        <a:ea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rPr>
                        <a:t>df</a:t>
                      </a:r>
                      <a:endParaRPr lang="en-US" sz="2000" dirty="0">
                        <a:effectLst/>
                        <a:latin typeface="Times New Roman" panose="02020603050405020304" pitchFamily="18" charset="0"/>
                        <a:ea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rPr>
                        <a:t>Mean Square between Groups</a:t>
                      </a:r>
                      <a:endParaRPr lang="en-US" sz="2000" dirty="0">
                        <a:effectLst/>
                        <a:latin typeface="Times New Roman" panose="02020603050405020304" pitchFamily="18" charset="0"/>
                        <a:ea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F</a:t>
                      </a:r>
                      <a:endParaRPr lang="en-US" sz="2000">
                        <a:effectLst/>
                        <a:latin typeface="Times New Roman" panose="02020603050405020304" pitchFamily="18" charset="0"/>
                        <a:ea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Sig.</a:t>
                      </a:r>
                      <a:endParaRPr lang="en-US" sz="2000">
                        <a:effectLst/>
                        <a:latin typeface="Times New Roman" panose="02020603050405020304" pitchFamily="18" charset="0"/>
                        <a:ea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r>
              <a:tr h="234723">
                <a:tc>
                  <a:txBody>
                    <a:bodyPr/>
                    <a:lstStyle/>
                    <a:p>
                      <a:pPr marL="0" marR="0">
                        <a:lnSpc>
                          <a:spcPct val="115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Malware (SK</a:t>
                      </a:r>
                      <a:r>
                        <a:rPr lang="en-US" sz="2000" baseline="-25000" dirty="0">
                          <a:solidFill>
                            <a:srgbClr val="000000"/>
                          </a:solidFill>
                          <a:effectLst/>
                          <a:latin typeface="Times New Roman" panose="02020603050405020304" pitchFamily="18" charset="0"/>
                          <a:ea typeface="Times New Roman" panose="02020603050405020304" pitchFamily="18" charset="0"/>
                        </a:rPr>
                        <a:t>2</a:t>
                      </a:r>
                      <a:r>
                        <a:rPr lang="en-US" sz="2000" dirty="0">
                          <a:solidFill>
                            <a:srgbClr val="000000"/>
                          </a:solidFill>
                          <a:effectLst/>
                          <a:latin typeface="Times New Roman" panose="02020603050405020304" pitchFamily="18" charset="0"/>
                          <a:ea typeface="Times New Roman" panose="02020603050405020304" pitchFamily="18" charset="0"/>
                        </a:rPr>
                        <a:t>, SK</a:t>
                      </a:r>
                      <a:r>
                        <a:rPr lang="en-US" sz="2000" baseline="-25000" dirty="0">
                          <a:solidFill>
                            <a:srgbClr val="000000"/>
                          </a:solidFill>
                          <a:effectLst/>
                          <a:latin typeface="Times New Roman" panose="02020603050405020304" pitchFamily="18" charset="0"/>
                          <a:ea typeface="Times New Roman" panose="02020603050405020304" pitchFamily="18" charset="0"/>
                        </a:rPr>
                        <a:t>5</a:t>
                      </a:r>
                      <a:r>
                        <a:rPr lang="en-US" sz="2000" dirty="0">
                          <a:solidFill>
                            <a:srgbClr val="000000"/>
                          </a:solidFill>
                          <a:effectLst/>
                          <a:latin typeface="Times New Roman" panose="02020603050405020304" pitchFamily="18" charset="0"/>
                          <a:ea typeface="Times New Roman" panose="02020603050405020304" pitchFamily="18" charset="0"/>
                        </a:rPr>
                        <a:t>, &amp; SK</a:t>
                      </a:r>
                      <a:r>
                        <a:rPr lang="en-US" sz="2000" baseline="-25000" dirty="0">
                          <a:solidFill>
                            <a:srgbClr val="000000"/>
                          </a:solidFill>
                          <a:effectLst/>
                          <a:latin typeface="Times New Roman" panose="02020603050405020304" pitchFamily="18" charset="0"/>
                          <a:ea typeface="Times New Roman" panose="02020603050405020304" pitchFamily="18" charset="0"/>
                        </a:rPr>
                        <a:t>6</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rPr>
                        <a:t>6</a:t>
                      </a: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rPr>
                        <a:t>0.019</a:t>
                      </a: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1.422</a:t>
                      </a:r>
                      <a:endParaRPr lang="en-US" sz="2000">
                        <a:effectLst/>
                        <a:latin typeface="Times New Roman" panose="02020603050405020304" pitchFamily="18" charset="0"/>
                        <a:ea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0.208</a:t>
                      </a:r>
                      <a:endParaRPr lang="en-US" sz="2000">
                        <a:effectLst/>
                        <a:latin typeface="Times New Roman" panose="02020603050405020304" pitchFamily="18" charset="0"/>
                        <a:ea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PII (SK</a:t>
                      </a:r>
                      <a:r>
                        <a:rPr lang="en-US" sz="2000" baseline="-25000">
                          <a:solidFill>
                            <a:srgbClr val="000000"/>
                          </a:solidFill>
                          <a:effectLst/>
                          <a:latin typeface="Times New Roman" panose="02020603050405020304" pitchFamily="18" charset="0"/>
                          <a:ea typeface="Times New Roman" panose="02020603050405020304" pitchFamily="18" charset="0"/>
                        </a:rPr>
                        <a:t>3</a:t>
                      </a:r>
                      <a:r>
                        <a:rPr lang="en-US" sz="2000">
                          <a:solidFill>
                            <a:srgbClr val="000000"/>
                          </a:solidFill>
                          <a:effectLst/>
                          <a:latin typeface="Times New Roman" panose="02020603050405020304" pitchFamily="18" charset="0"/>
                          <a:ea typeface="Times New Roman" panose="02020603050405020304" pitchFamily="18" charset="0"/>
                        </a:rPr>
                        <a:t>, SK</a:t>
                      </a:r>
                      <a:r>
                        <a:rPr lang="en-US" sz="2000" baseline="-25000">
                          <a:solidFill>
                            <a:srgbClr val="000000"/>
                          </a:solidFill>
                          <a:effectLst/>
                          <a:latin typeface="Times New Roman" panose="02020603050405020304" pitchFamily="18" charset="0"/>
                          <a:ea typeface="Times New Roman" panose="02020603050405020304" pitchFamily="18" charset="0"/>
                        </a:rPr>
                        <a:t>4</a:t>
                      </a:r>
                      <a:r>
                        <a:rPr lang="en-US" sz="2000">
                          <a:solidFill>
                            <a:srgbClr val="000000"/>
                          </a:solidFill>
                          <a:effectLst/>
                          <a:latin typeface="Times New Roman" panose="02020603050405020304" pitchFamily="18" charset="0"/>
                          <a:ea typeface="Times New Roman" panose="02020603050405020304" pitchFamily="18" charset="0"/>
                        </a:rPr>
                        <a:t>, &amp; SK</a:t>
                      </a:r>
                      <a:r>
                        <a:rPr lang="en-US" sz="2000" baseline="-25000">
                          <a:solidFill>
                            <a:srgbClr val="000000"/>
                          </a:solidFill>
                          <a:effectLst/>
                          <a:latin typeface="Times New Roman" panose="02020603050405020304" pitchFamily="18" charset="0"/>
                          <a:ea typeface="Times New Roman" panose="02020603050405020304" pitchFamily="18" charset="0"/>
                        </a:rPr>
                        <a:t>9</a:t>
                      </a:r>
                      <a:r>
                        <a:rPr lang="en-US" sz="2000">
                          <a:solidFill>
                            <a:srgbClr val="000000"/>
                          </a:solidFill>
                          <a:effectLst/>
                          <a:latin typeface="Times New Roman" panose="02020603050405020304" pitchFamily="18" charset="0"/>
                          <a:ea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rPr>
                        <a:t>6</a:t>
                      </a: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0.025</a:t>
                      </a: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0.972</a:t>
                      </a:r>
                      <a:endParaRPr lang="en-US" sz="2000">
                        <a:effectLst/>
                        <a:latin typeface="Times New Roman" panose="02020603050405020304" pitchFamily="18" charset="0"/>
                        <a:ea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0.445</a:t>
                      </a:r>
                      <a:endParaRPr lang="en-US" sz="2000">
                        <a:effectLst/>
                        <a:latin typeface="Times New Roman" panose="02020603050405020304" pitchFamily="18" charset="0"/>
                        <a:ea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0" marR="73025" marT="0" marB="0" anchor="b">
                    <a:lnL>
                      <a:noFill/>
                    </a:lnL>
                    <a:lnR>
                      <a:noFill/>
                    </a:lnR>
                    <a:lnT>
                      <a:noFill/>
                    </a:lnT>
                    <a:lnB>
                      <a:noFill/>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WIS (SK</a:t>
                      </a:r>
                      <a:r>
                        <a:rPr lang="en-US" sz="2000" baseline="-25000">
                          <a:solidFill>
                            <a:srgbClr val="000000"/>
                          </a:solidFill>
                          <a:effectLst/>
                          <a:latin typeface="Times New Roman" panose="02020603050405020304" pitchFamily="18" charset="0"/>
                          <a:ea typeface="Times New Roman" panose="02020603050405020304" pitchFamily="18" charset="0"/>
                        </a:rPr>
                        <a:t>1</a:t>
                      </a:r>
                      <a:r>
                        <a:rPr lang="en-US" sz="2000">
                          <a:solidFill>
                            <a:srgbClr val="000000"/>
                          </a:solidFill>
                          <a:effectLst/>
                          <a:latin typeface="Times New Roman" panose="02020603050405020304" pitchFamily="18" charset="0"/>
                          <a:ea typeface="Times New Roman" panose="02020603050405020304" pitchFamily="18" charset="0"/>
                        </a:rPr>
                        <a:t>, SK</a:t>
                      </a:r>
                      <a:r>
                        <a:rPr lang="en-US" sz="2000" baseline="-25000">
                          <a:solidFill>
                            <a:srgbClr val="000000"/>
                          </a:solidFill>
                          <a:effectLst/>
                          <a:latin typeface="Times New Roman" panose="02020603050405020304" pitchFamily="18" charset="0"/>
                          <a:ea typeface="Times New Roman" panose="02020603050405020304" pitchFamily="18" charset="0"/>
                        </a:rPr>
                        <a:t>7</a:t>
                      </a:r>
                      <a:r>
                        <a:rPr lang="en-US" sz="2000">
                          <a:solidFill>
                            <a:srgbClr val="000000"/>
                          </a:solidFill>
                          <a:effectLst/>
                          <a:latin typeface="Times New Roman" panose="02020603050405020304" pitchFamily="18" charset="0"/>
                          <a:ea typeface="Times New Roman" panose="02020603050405020304" pitchFamily="18" charset="0"/>
                        </a:rPr>
                        <a:t>, &amp; SK</a:t>
                      </a:r>
                      <a:r>
                        <a:rPr lang="en-US" sz="2000" baseline="-25000">
                          <a:solidFill>
                            <a:srgbClr val="000000"/>
                          </a:solidFill>
                          <a:effectLst/>
                          <a:latin typeface="Times New Roman" panose="02020603050405020304" pitchFamily="18" charset="0"/>
                          <a:ea typeface="Times New Roman" panose="02020603050405020304" pitchFamily="18" charset="0"/>
                        </a:rPr>
                        <a:t>8</a:t>
                      </a:r>
                      <a:r>
                        <a:rPr lang="en-US" sz="2000">
                          <a:solidFill>
                            <a:srgbClr val="000000"/>
                          </a:solidFill>
                          <a:effectLst/>
                          <a:latin typeface="Times New Roman" panose="02020603050405020304" pitchFamily="18" charset="0"/>
                          <a:ea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a:effectLst/>
                          <a:latin typeface="Times New Roman" panose="02020603050405020304" pitchFamily="18" charset="0"/>
                          <a:ea typeface="Times New Roman" panose="02020603050405020304" pitchFamily="18" charset="0"/>
                        </a:rPr>
                        <a:t>6</a:t>
                      </a:r>
                      <a:endParaRPr lang="en-US" sz="2000">
                        <a:effectLst/>
                        <a:latin typeface="Times New Roman" panose="02020603050405020304" pitchFamily="18" charset="0"/>
                        <a:ea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a:effectLst/>
                          <a:latin typeface="Times New Roman" panose="02020603050405020304" pitchFamily="18" charset="0"/>
                          <a:ea typeface="Times New Roman" panose="02020603050405020304" pitchFamily="18" charset="0"/>
                        </a:rPr>
                        <a:t>0.030</a:t>
                      </a:r>
                      <a:endParaRPr lang="en-US" sz="2000">
                        <a:effectLst/>
                        <a:latin typeface="Times New Roman" panose="02020603050405020304" pitchFamily="18" charset="0"/>
                        <a:ea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a:solidFill>
                            <a:srgbClr val="000000"/>
                          </a:solidFill>
                          <a:effectLst/>
                          <a:latin typeface="Times New Roman" panose="02020603050405020304" pitchFamily="18" charset="0"/>
                          <a:ea typeface="Times New Roman" panose="02020603050405020304" pitchFamily="18" charset="0"/>
                        </a:rPr>
                        <a:t>2.218</a:t>
                      </a:r>
                      <a:endParaRPr lang="en-US" sz="2000">
                        <a:effectLst/>
                        <a:latin typeface="Times New Roman" panose="02020603050405020304" pitchFamily="18" charset="0"/>
                        <a:ea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a:solidFill>
                            <a:srgbClr val="000000"/>
                          </a:solidFill>
                          <a:effectLst/>
                          <a:latin typeface="Times New Roman" panose="02020603050405020304" pitchFamily="18" charset="0"/>
                          <a:ea typeface="Times New Roman" panose="02020603050405020304" pitchFamily="18" charset="0"/>
                        </a:rPr>
                        <a:t>0.043</a:t>
                      </a:r>
                      <a:endParaRPr lang="en-US" sz="2000">
                        <a:effectLst/>
                        <a:latin typeface="Times New Roman" panose="02020603050405020304" pitchFamily="18" charset="0"/>
                        <a:ea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a:solidFill>
                            <a:srgbClr val="000000"/>
                          </a:solidFill>
                          <a:effectLst/>
                          <a:latin typeface="Times New Roman" panose="02020603050405020304" pitchFamily="18" charset="0"/>
                          <a:ea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Overall CSI</a:t>
                      </a:r>
                      <a:endParaRPr lang="en-US" sz="2000">
                        <a:effectLst/>
                        <a:latin typeface="Times New Roman" panose="02020603050405020304" pitchFamily="18" charset="0"/>
                        <a:ea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rPr>
                        <a:t>6</a:t>
                      </a: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rPr>
                        <a:t>0.014</a:t>
                      </a: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1.478</a:t>
                      </a:r>
                      <a:endParaRPr lang="en-US" sz="2000">
                        <a:effectLst/>
                        <a:latin typeface="Times New Roman" panose="02020603050405020304" pitchFamily="18" charset="0"/>
                        <a:ea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0.187</a:t>
                      </a:r>
                      <a:endParaRPr lang="en-US" sz="2000">
                        <a:effectLst/>
                        <a:latin typeface="Times New Roman" panose="02020603050405020304" pitchFamily="18" charset="0"/>
                        <a:ea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723">
                <a:tc gridSpan="6">
                  <a:txBody>
                    <a:bodyPr/>
                    <a:lstStyle/>
                    <a:p>
                      <a:pPr marL="0" marR="0">
                        <a:lnSpc>
                          <a:spcPct val="115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rPr>
                        <a:t>* - </a:t>
                      </a:r>
                      <a:r>
                        <a:rPr lang="en-US" sz="2000" i="1" dirty="0">
                          <a:solidFill>
                            <a:srgbClr val="000000"/>
                          </a:solidFill>
                          <a:effectLst/>
                          <a:latin typeface="Times New Roman" panose="02020603050405020304" pitchFamily="18" charset="0"/>
                          <a:ea typeface="Times New Roman" panose="02020603050405020304" pitchFamily="18" charset="0"/>
                        </a:rPr>
                        <a:t>p</a:t>
                      </a:r>
                      <a:r>
                        <a:rPr lang="en-US" sz="2000" dirty="0">
                          <a:solidFill>
                            <a:srgbClr val="000000"/>
                          </a:solidFill>
                          <a:effectLst/>
                          <a:latin typeface="Times New Roman" panose="02020603050405020304" pitchFamily="18" charset="0"/>
                          <a:ea typeface="Times New Roman" panose="02020603050405020304" pitchFamily="18" charset="0"/>
                        </a:rPr>
                        <a:t>&lt;.05, ** - </a:t>
                      </a:r>
                      <a:r>
                        <a:rPr lang="en-US" sz="2000" i="1" dirty="0">
                          <a:solidFill>
                            <a:srgbClr val="000000"/>
                          </a:solidFill>
                          <a:effectLst/>
                          <a:latin typeface="Times New Roman" panose="02020603050405020304" pitchFamily="18" charset="0"/>
                          <a:ea typeface="Times New Roman" panose="02020603050405020304" pitchFamily="18" charset="0"/>
                        </a:rPr>
                        <a:t>p</a:t>
                      </a:r>
                      <a:r>
                        <a:rPr lang="en-US" sz="2000" dirty="0">
                          <a:solidFill>
                            <a:srgbClr val="000000"/>
                          </a:solidFill>
                          <a:effectLst/>
                          <a:latin typeface="Times New Roman" panose="02020603050405020304" pitchFamily="18" charset="0"/>
                          <a:ea typeface="Times New Roman" panose="02020603050405020304" pitchFamily="18" charset="0"/>
                        </a:rPr>
                        <a:t>&lt;.01, *** - </a:t>
                      </a:r>
                      <a:r>
                        <a:rPr lang="en-US" sz="2000" i="1" dirty="0">
                          <a:solidFill>
                            <a:srgbClr val="000000"/>
                          </a:solidFill>
                          <a:effectLst/>
                          <a:latin typeface="Times New Roman" panose="02020603050405020304" pitchFamily="18" charset="0"/>
                          <a:ea typeface="Times New Roman" panose="02020603050405020304" pitchFamily="18" charset="0"/>
                        </a:rPr>
                        <a:t>p</a:t>
                      </a:r>
                      <a:r>
                        <a:rPr lang="en-US" sz="2000" dirty="0">
                          <a:solidFill>
                            <a:srgbClr val="000000"/>
                          </a:solidFill>
                          <a:effectLst/>
                          <a:latin typeface="Times New Roman" panose="02020603050405020304" pitchFamily="18" charset="0"/>
                          <a:ea typeface="Times New Roman" panose="02020603050405020304" pitchFamily="18" charset="0"/>
                        </a:rPr>
                        <a:t>&lt;.001</a:t>
                      </a:r>
                      <a:endParaRPr lang="en-US" sz="2000" dirty="0">
                        <a:effectLst/>
                        <a:latin typeface="Times New Roman" panose="02020603050405020304" pitchFamily="18" charset="0"/>
                        <a:ea typeface="Times New Roman" panose="02020603050405020304" pitchFamily="18" charset="0"/>
                      </a:endParaRPr>
                    </a:p>
                  </a:txBody>
                  <a:tcPr marL="0" marR="73025"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2111300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Data Analysis</a:t>
            </a:r>
          </a:p>
        </p:txBody>
      </p:sp>
      <p:sp>
        <p:nvSpPr>
          <p:cNvPr id="7" name="Content Placeholder 7"/>
          <p:cNvSpPr txBox="1">
            <a:spLocks/>
          </p:cNvSpPr>
          <p:nvPr/>
        </p:nvSpPr>
        <p:spPr>
          <a:xfrm>
            <a:off x="381000" y="838200"/>
            <a:ext cx="8763000" cy="4431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363" rtl="0" eaLnBrk="1" fontAlgn="auto" latinLnBrk="0" hangingPunct="1">
              <a:lnSpc>
                <a:spcPct val="90000"/>
              </a:lnSpc>
              <a:spcBef>
                <a:spcPct val="20000"/>
              </a:spcBef>
              <a:spcAft>
                <a:spcPts val="0"/>
              </a:spcAft>
              <a:buClrTx/>
              <a:buSzTx/>
              <a:buNone/>
              <a:tabLst/>
              <a:defRPr/>
            </a:pPr>
            <a:r>
              <a:rPr kumimoji="0" lang="en-US" sz="3200" b="0" i="0" u="none" strike="noStrike" kern="1200" cap="none" spc="0" normalizeH="0" baseline="0" noProof="0" dirty="0" smtClean="0">
                <a:ln>
                  <a:noFill/>
                </a:ln>
                <a:solidFill>
                  <a:srgbClr val="FFFFFF"/>
                </a:solidFill>
                <a:effectLst/>
                <a:uLnTx/>
                <a:uFillTx/>
                <a:latin typeface="Calibri"/>
                <a:ea typeface="+mn-ea"/>
                <a:cs typeface="+mn-cs"/>
              </a:rPr>
              <a:t>Means</a:t>
            </a:r>
            <a:r>
              <a:rPr kumimoji="0" lang="en-US" sz="3200" b="0" i="0" u="none" strike="noStrike" kern="1200" cap="none" spc="0" normalizeH="0" noProof="0" dirty="0" smtClean="0">
                <a:ln>
                  <a:noFill/>
                </a:ln>
                <a:solidFill>
                  <a:srgbClr val="FFFFFF"/>
                </a:solidFill>
                <a:effectLst/>
                <a:uLnTx/>
                <a:uFillTx/>
                <a:latin typeface="Calibri"/>
                <a:ea typeface="+mn-ea"/>
                <a:cs typeface="+mn-cs"/>
              </a:rPr>
              <a:t> and Standard Deviations for Gender</a:t>
            </a:r>
            <a:endParaRPr kumimoji="0" lang="en-US" sz="32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5" name="Picture 4"/>
          <p:cNvPicPr/>
          <p:nvPr/>
        </p:nvPicPr>
        <p:blipFill>
          <a:blip r:embed="rId5">
            <a:extLst>
              <a:ext uri="{28A0092B-C50C-407E-A947-70E740481C1C}">
                <a14:useLocalDpi xmlns:a14="http://schemas.microsoft.com/office/drawing/2010/main"/>
              </a:ext>
            </a:extLst>
          </a:blip>
          <a:stretch>
            <a:fillRect/>
          </a:stretch>
        </p:blipFill>
        <p:spPr>
          <a:xfrm>
            <a:off x="0" y="1447800"/>
            <a:ext cx="9144000" cy="5181600"/>
          </a:xfrm>
          <a:prstGeom prst="rect">
            <a:avLst/>
          </a:prstGeom>
        </p:spPr>
      </p:pic>
    </p:spTree>
    <p:extLst>
      <p:ext uri="{BB962C8B-B14F-4D97-AF65-F5344CB8AC3E}">
        <p14:creationId xmlns:p14="http://schemas.microsoft.com/office/powerpoint/2010/main" val="390355777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Data Analysis</a:t>
            </a:r>
          </a:p>
        </p:txBody>
      </p:sp>
      <p:sp>
        <p:nvSpPr>
          <p:cNvPr id="7" name="Content Placeholder 7"/>
          <p:cNvSpPr txBox="1">
            <a:spLocks/>
          </p:cNvSpPr>
          <p:nvPr/>
        </p:nvSpPr>
        <p:spPr>
          <a:xfrm>
            <a:off x="381000" y="990600"/>
            <a:ext cx="8382000" cy="443198"/>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Tx/>
              <a:buNone/>
              <a:tabLst/>
              <a:defRPr/>
            </a:pPr>
            <a:r>
              <a:rPr kumimoji="0" lang="en-US" sz="3200" b="0" i="0" u="none" strike="noStrike" kern="1200" cap="none" spc="0" normalizeH="0" baseline="0" noProof="0" dirty="0" smtClean="0">
                <a:ln>
                  <a:noFill/>
                </a:ln>
                <a:solidFill>
                  <a:srgbClr val="FFFFFF"/>
                </a:solidFill>
                <a:effectLst/>
                <a:uLnTx/>
                <a:uFillTx/>
                <a:latin typeface="Calibri"/>
                <a:ea typeface="+mn-ea"/>
                <a:cs typeface="+mn-cs"/>
              </a:rPr>
              <a:t>ANOVA </a:t>
            </a:r>
            <a:r>
              <a:rPr lang="en-US" dirty="0" smtClean="0">
                <a:solidFill>
                  <a:srgbClr val="FFFFFF"/>
                </a:solidFill>
                <a:latin typeface="Calibri"/>
              </a:rPr>
              <a:t>Results for Gender</a:t>
            </a:r>
            <a:endParaRPr kumimoji="0" lang="en-US" sz="3200" b="0"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1912096402"/>
              </p:ext>
            </p:extLst>
          </p:nvPr>
        </p:nvGraphicFramePr>
        <p:xfrm>
          <a:off x="685800" y="1600200"/>
          <a:ext cx="7162801" cy="3505200"/>
        </p:xfrm>
        <a:graphic>
          <a:graphicData uri="http://schemas.openxmlformats.org/drawingml/2006/table">
            <a:tbl>
              <a:tblPr firstRow="1" firstCol="1" bandRow="1"/>
              <a:tblGrid>
                <a:gridCol w="3048000"/>
                <a:gridCol w="446014"/>
                <a:gridCol w="1419667"/>
                <a:gridCol w="945490"/>
                <a:gridCol w="1032876"/>
                <a:gridCol w="270754"/>
              </a:tblGrid>
              <a:tr h="203427">
                <a:tc>
                  <a:txBody>
                    <a:bodyPr/>
                    <a:lstStyle/>
                    <a:p>
                      <a:pPr>
                        <a:lnSpc>
                          <a:spcPct val="115000"/>
                        </a:lnSpc>
                      </a:pPr>
                      <a:endParaRPr lang="en-US" sz="2000" b="1" dirty="0">
                        <a:effectLst/>
                        <a:latin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ANOVA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r>
              <a:tr h="375557">
                <a:tc>
                  <a:txBody>
                    <a:bodyPr/>
                    <a:lstStyle/>
                    <a:p>
                      <a:pPr marL="0" marR="0">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Item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 Square between Groups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Malware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0.003</a:t>
                      </a: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0.636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PII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0.037</a:t>
                      </a: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1.442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WIS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a:effectLst/>
                          <a:latin typeface="Times New Roman" panose="02020603050405020304" pitchFamily="18" charset="0"/>
                          <a:ea typeface="Times New Roman" panose="02020603050405020304" pitchFamily="18" charset="0"/>
                          <a:cs typeface="Times New Roman" panose="02020603050405020304" pitchFamily="18" charset="0"/>
                        </a:rPr>
                        <a:t>0.081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5.872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Overall CSI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0.031</a:t>
                      </a: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3.158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723">
                <a:tc gridSpan="6">
                  <a:txBody>
                    <a:bodyPr/>
                    <a:lstStyle/>
                    <a:p>
                      <a:pPr marL="0" marR="0">
                        <a:lnSpc>
                          <a:spcPct val="115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&lt;.05, ** - </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&lt;.01, *** - </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81591458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Data Analysis</a:t>
            </a:r>
          </a:p>
        </p:txBody>
      </p:sp>
      <p:sp>
        <p:nvSpPr>
          <p:cNvPr id="7" name="Content Placeholder 7"/>
          <p:cNvSpPr txBox="1">
            <a:spLocks/>
          </p:cNvSpPr>
          <p:nvPr/>
        </p:nvSpPr>
        <p:spPr>
          <a:xfrm>
            <a:off x="381000" y="838200"/>
            <a:ext cx="8763000" cy="44319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363" rtl="0" eaLnBrk="1" fontAlgn="auto" latinLnBrk="0" hangingPunct="1">
              <a:lnSpc>
                <a:spcPct val="90000"/>
              </a:lnSpc>
              <a:spcBef>
                <a:spcPct val="20000"/>
              </a:spcBef>
              <a:spcAft>
                <a:spcPts val="0"/>
              </a:spcAft>
              <a:buClrTx/>
              <a:buSzTx/>
              <a:buNone/>
              <a:tabLst/>
              <a:defRPr/>
            </a:pPr>
            <a:r>
              <a:rPr kumimoji="0" lang="en-US" sz="3200" b="0" i="0" u="none" strike="noStrike" kern="1200" cap="none" spc="0" normalizeH="0" baseline="0" noProof="0" dirty="0" smtClean="0">
                <a:ln>
                  <a:noFill/>
                </a:ln>
                <a:solidFill>
                  <a:srgbClr val="FFFFFF"/>
                </a:solidFill>
                <a:effectLst/>
                <a:uLnTx/>
                <a:uFillTx/>
                <a:latin typeface="Calibri"/>
                <a:ea typeface="+mn-ea"/>
                <a:cs typeface="+mn-cs"/>
              </a:rPr>
              <a:t>Means</a:t>
            </a:r>
            <a:r>
              <a:rPr kumimoji="0" lang="en-US" sz="3200" b="0" i="0" u="none" strike="noStrike" kern="1200" cap="none" spc="0" normalizeH="0" noProof="0" dirty="0" smtClean="0">
                <a:ln>
                  <a:noFill/>
                </a:ln>
                <a:solidFill>
                  <a:srgbClr val="FFFFFF"/>
                </a:solidFill>
                <a:effectLst/>
                <a:uLnTx/>
                <a:uFillTx/>
                <a:latin typeface="Calibri"/>
                <a:ea typeface="+mn-ea"/>
                <a:cs typeface="+mn-cs"/>
              </a:rPr>
              <a:t> and Standard Deviations for Education</a:t>
            </a:r>
            <a:endParaRPr kumimoji="0" lang="en-US" sz="32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6" name="Picture 5"/>
          <p:cNvPicPr/>
          <p:nvPr/>
        </p:nvPicPr>
        <p:blipFill>
          <a:blip r:embed="rId5">
            <a:extLst>
              <a:ext uri="{28A0092B-C50C-407E-A947-70E740481C1C}">
                <a14:useLocalDpi xmlns:a14="http://schemas.microsoft.com/office/drawing/2010/main"/>
              </a:ext>
            </a:extLst>
          </a:blip>
          <a:stretch>
            <a:fillRect/>
          </a:stretch>
        </p:blipFill>
        <p:spPr>
          <a:xfrm>
            <a:off x="76200" y="1447800"/>
            <a:ext cx="8982919" cy="4800600"/>
          </a:xfrm>
          <a:prstGeom prst="rect">
            <a:avLst/>
          </a:prstGeom>
        </p:spPr>
      </p:pic>
    </p:spTree>
    <p:extLst>
      <p:ext uri="{BB962C8B-B14F-4D97-AF65-F5344CB8AC3E}">
        <p14:creationId xmlns:p14="http://schemas.microsoft.com/office/powerpoint/2010/main" val="128888264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Data Analysis</a:t>
            </a:r>
          </a:p>
        </p:txBody>
      </p:sp>
      <p:sp>
        <p:nvSpPr>
          <p:cNvPr id="7" name="Content Placeholder 7"/>
          <p:cNvSpPr txBox="1">
            <a:spLocks/>
          </p:cNvSpPr>
          <p:nvPr/>
        </p:nvSpPr>
        <p:spPr>
          <a:xfrm>
            <a:off x="381000" y="990600"/>
            <a:ext cx="8382000" cy="443198"/>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Tx/>
              <a:buNone/>
              <a:tabLst/>
              <a:defRPr/>
            </a:pPr>
            <a:r>
              <a:rPr kumimoji="0" lang="en-US" sz="3200" b="0" i="0" u="none" strike="noStrike" kern="1200" cap="none" spc="0" normalizeH="0" baseline="0" noProof="0" dirty="0" smtClean="0">
                <a:ln>
                  <a:noFill/>
                </a:ln>
                <a:solidFill>
                  <a:srgbClr val="FFFFFF"/>
                </a:solidFill>
                <a:effectLst/>
                <a:uLnTx/>
                <a:uFillTx/>
                <a:latin typeface="Calibri"/>
                <a:ea typeface="+mn-ea"/>
                <a:cs typeface="+mn-cs"/>
              </a:rPr>
              <a:t>ANOVA Results</a:t>
            </a:r>
            <a:r>
              <a:rPr kumimoji="0" lang="en-US" sz="3200" b="0" i="0" u="none" strike="noStrike" kern="1200" cap="none" spc="0" normalizeH="0" noProof="0" dirty="0" smtClean="0">
                <a:ln>
                  <a:noFill/>
                </a:ln>
                <a:solidFill>
                  <a:srgbClr val="FFFFFF"/>
                </a:solidFill>
                <a:effectLst/>
                <a:uLnTx/>
                <a:uFillTx/>
                <a:latin typeface="Calibri"/>
                <a:ea typeface="+mn-ea"/>
                <a:cs typeface="+mn-cs"/>
              </a:rPr>
              <a:t> for </a:t>
            </a:r>
            <a:r>
              <a:rPr lang="en-US" dirty="0" smtClean="0">
                <a:solidFill>
                  <a:srgbClr val="FFFFFF"/>
                </a:solidFill>
                <a:latin typeface="Calibri"/>
              </a:rPr>
              <a:t>Education</a:t>
            </a:r>
            <a:endParaRPr kumimoji="0" lang="en-US" sz="3200" b="0"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932538795"/>
              </p:ext>
            </p:extLst>
          </p:nvPr>
        </p:nvGraphicFramePr>
        <p:xfrm>
          <a:off x="685800" y="1600200"/>
          <a:ext cx="7162801" cy="3505200"/>
        </p:xfrm>
        <a:graphic>
          <a:graphicData uri="http://schemas.openxmlformats.org/drawingml/2006/table">
            <a:tbl>
              <a:tblPr firstRow="1" firstCol="1" bandRow="1"/>
              <a:tblGrid>
                <a:gridCol w="3048000"/>
                <a:gridCol w="446014"/>
                <a:gridCol w="1419667"/>
                <a:gridCol w="945490"/>
                <a:gridCol w="1032876"/>
                <a:gridCol w="270754"/>
              </a:tblGrid>
              <a:tr h="203427">
                <a:tc>
                  <a:txBody>
                    <a:bodyPr/>
                    <a:lstStyle/>
                    <a:p>
                      <a:pPr>
                        <a:lnSpc>
                          <a:spcPct val="115000"/>
                        </a:lnSpc>
                      </a:pPr>
                      <a:endParaRPr lang="en-US" sz="2000">
                        <a:effectLst/>
                        <a:latin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ANOVA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r>
              <a:tr h="375557">
                <a:tc>
                  <a:txBody>
                    <a:bodyPr/>
                    <a:lstStyle/>
                    <a:p>
                      <a:pPr marL="0" marR="0">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Item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 Square between Groups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Malware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0.032</a:t>
                      </a: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2.461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PII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0.024</a:t>
                      </a: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0.937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WIS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0.028</a:t>
                      </a: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Overall CSI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a:effectLst/>
                          <a:latin typeface="Times New Roman" panose="02020603050405020304" pitchFamily="18" charset="0"/>
                          <a:ea typeface="Times New Roman" panose="02020603050405020304" pitchFamily="18" charset="0"/>
                          <a:cs typeface="Times New Roman" panose="02020603050405020304" pitchFamily="18" charset="0"/>
                        </a:rPr>
                        <a:t>0.025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2.670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723">
                <a:tc gridSpan="6">
                  <a:txBody>
                    <a:bodyPr/>
                    <a:lstStyle/>
                    <a:p>
                      <a:pPr marL="0" marR="0">
                        <a:lnSpc>
                          <a:spcPct val="115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&lt;.05, ** - </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&lt;.01, *** - </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43824936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Data Analysis</a:t>
            </a:r>
          </a:p>
        </p:txBody>
      </p:sp>
      <p:sp>
        <p:nvSpPr>
          <p:cNvPr id="7" name="Content Placeholder 7"/>
          <p:cNvSpPr txBox="1">
            <a:spLocks/>
          </p:cNvSpPr>
          <p:nvPr/>
        </p:nvSpPr>
        <p:spPr>
          <a:xfrm>
            <a:off x="381000" y="838200"/>
            <a:ext cx="8763000" cy="42934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363" rtl="0" eaLnBrk="1" fontAlgn="auto" latinLnBrk="0" hangingPunct="1">
              <a:lnSpc>
                <a:spcPct val="90000"/>
              </a:lnSpc>
              <a:spcBef>
                <a:spcPct val="20000"/>
              </a:spcBef>
              <a:spcAft>
                <a:spcPts val="0"/>
              </a:spcAft>
              <a:buClrTx/>
              <a:buSzTx/>
              <a:buNone/>
              <a:tabLst/>
              <a:defRPr/>
            </a:pPr>
            <a:r>
              <a:rPr kumimoji="0" lang="en-US" sz="3100" b="0" i="0" u="none" strike="noStrike" kern="1200" cap="none" spc="0" normalizeH="0" baseline="0" noProof="0" dirty="0" smtClean="0">
                <a:ln>
                  <a:noFill/>
                </a:ln>
                <a:solidFill>
                  <a:srgbClr val="FFFFFF"/>
                </a:solidFill>
                <a:effectLst/>
                <a:uLnTx/>
                <a:uFillTx/>
                <a:latin typeface="Calibri"/>
                <a:ea typeface="+mn-ea"/>
                <a:cs typeface="+mn-cs"/>
              </a:rPr>
              <a:t>Means</a:t>
            </a:r>
            <a:r>
              <a:rPr kumimoji="0" lang="en-US" sz="3100" b="0" i="0" u="none" strike="noStrike" kern="1200" cap="none" spc="0" normalizeH="0" noProof="0" dirty="0" smtClean="0">
                <a:ln>
                  <a:noFill/>
                </a:ln>
                <a:solidFill>
                  <a:srgbClr val="FFFFFF"/>
                </a:solidFill>
                <a:effectLst/>
                <a:uLnTx/>
                <a:uFillTx/>
                <a:latin typeface="Calibri"/>
                <a:ea typeface="+mn-ea"/>
                <a:cs typeface="+mn-cs"/>
              </a:rPr>
              <a:t> and Std. Dev. for Experience Using Technology</a:t>
            </a:r>
            <a:endParaRPr kumimoji="0" lang="en-US" sz="31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4" name="Picture 3"/>
          <p:cNvPicPr/>
          <p:nvPr/>
        </p:nvPicPr>
        <p:blipFill>
          <a:blip r:embed="rId5">
            <a:extLst>
              <a:ext uri="{28A0092B-C50C-407E-A947-70E740481C1C}">
                <a14:useLocalDpi xmlns:a14="http://schemas.microsoft.com/office/drawing/2010/main"/>
              </a:ext>
            </a:extLst>
          </a:blip>
          <a:stretch>
            <a:fillRect/>
          </a:stretch>
        </p:blipFill>
        <p:spPr>
          <a:xfrm>
            <a:off x="0" y="1371600"/>
            <a:ext cx="9067800" cy="2590800"/>
          </a:xfrm>
          <a:prstGeom prst="rect">
            <a:avLst/>
          </a:prstGeom>
        </p:spPr>
      </p:pic>
      <p:pic>
        <p:nvPicPr>
          <p:cNvPr id="5" name="Picture 4"/>
          <p:cNvPicPr/>
          <p:nvPr/>
        </p:nvPicPr>
        <p:blipFill>
          <a:blip r:embed="rId6">
            <a:extLst>
              <a:ext uri="{28A0092B-C50C-407E-A947-70E740481C1C}">
                <a14:useLocalDpi xmlns:a14="http://schemas.microsoft.com/office/drawing/2010/main"/>
              </a:ext>
            </a:extLst>
          </a:blip>
          <a:stretch>
            <a:fillRect/>
          </a:stretch>
        </p:blipFill>
        <p:spPr>
          <a:xfrm>
            <a:off x="0" y="4114800"/>
            <a:ext cx="9067800" cy="2743200"/>
          </a:xfrm>
          <a:prstGeom prst="rect">
            <a:avLst/>
          </a:prstGeom>
        </p:spPr>
      </p:pic>
    </p:spTree>
    <p:extLst>
      <p:ext uri="{BB962C8B-B14F-4D97-AF65-F5344CB8AC3E}">
        <p14:creationId xmlns:p14="http://schemas.microsoft.com/office/powerpoint/2010/main" val="74466725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Data Analysis</a:t>
            </a:r>
          </a:p>
        </p:txBody>
      </p:sp>
      <p:sp>
        <p:nvSpPr>
          <p:cNvPr id="7" name="Content Placeholder 7"/>
          <p:cNvSpPr txBox="1">
            <a:spLocks/>
          </p:cNvSpPr>
          <p:nvPr/>
        </p:nvSpPr>
        <p:spPr>
          <a:xfrm>
            <a:off x="381000" y="990600"/>
            <a:ext cx="8382000" cy="443198"/>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Tx/>
              <a:buNone/>
              <a:tabLst/>
              <a:defRPr/>
            </a:pPr>
            <a:r>
              <a:rPr kumimoji="0" lang="en-US" sz="3200" b="0" i="0" u="none" strike="noStrike" kern="1200" cap="none" spc="0" normalizeH="0" baseline="0" noProof="0" dirty="0" smtClean="0">
                <a:ln>
                  <a:noFill/>
                </a:ln>
                <a:solidFill>
                  <a:srgbClr val="FFFFFF"/>
                </a:solidFill>
                <a:effectLst/>
                <a:uLnTx/>
                <a:uFillTx/>
                <a:latin typeface="Calibri"/>
                <a:ea typeface="+mn-ea"/>
                <a:cs typeface="+mn-cs"/>
              </a:rPr>
              <a:t>ANOVA </a:t>
            </a:r>
            <a:r>
              <a:rPr lang="en-US" dirty="0" smtClean="0">
                <a:solidFill>
                  <a:srgbClr val="FFFFFF"/>
                </a:solidFill>
                <a:latin typeface="Calibri"/>
              </a:rPr>
              <a:t>Results for Experience Using Technology</a:t>
            </a:r>
            <a:endParaRPr kumimoji="0" lang="en-US" sz="3200" b="0"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18623223"/>
              </p:ext>
            </p:extLst>
          </p:nvPr>
        </p:nvGraphicFramePr>
        <p:xfrm>
          <a:off x="685800" y="1600200"/>
          <a:ext cx="7162801" cy="3505200"/>
        </p:xfrm>
        <a:graphic>
          <a:graphicData uri="http://schemas.openxmlformats.org/drawingml/2006/table">
            <a:tbl>
              <a:tblPr firstRow="1" firstCol="1" bandRow="1"/>
              <a:tblGrid>
                <a:gridCol w="3048000"/>
                <a:gridCol w="446014"/>
                <a:gridCol w="1419667"/>
                <a:gridCol w="945490"/>
                <a:gridCol w="1032876"/>
                <a:gridCol w="270754"/>
              </a:tblGrid>
              <a:tr h="203427">
                <a:tc>
                  <a:txBody>
                    <a:bodyPr/>
                    <a:lstStyle/>
                    <a:p>
                      <a:pPr>
                        <a:lnSpc>
                          <a:spcPct val="115000"/>
                        </a:lnSpc>
                      </a:pPr>
                      <a:endParaRPr lang="en-US" sz="2000">
                        <a:effectLst/>
                        <a:latin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ANOVA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r>
              <a:tr h="375557">
                <a:tc>
                  <a:txBody>
                    <a:bodyPr/>
                    <a:lstStyle/>
                    <a:p>
                      <a:pPr marL="0" marR="0">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Item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 Square between Groups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Malware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0.008</a:t>
                      </a: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0.625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PII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i="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i="1">
                          <a:effectLst/>
                          <a:latin typeface="Times New Roman" panose="02020603050405020304" pitchFamily="18" charset="0"/>
                          <a:ea typeface="Times New Roman" panose="02020603050405020304" pitchFamily="18" charset="0"/>
                          <a:cs typeface="Times New Roman" panose="02020603050405020304" pitchFamily="18" charset="0"/>
                        </a:rPr>
                        <a:t>0.059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2.387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WIS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0.024</a:t>
                      </a: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Overall CSI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a:effectLst/>
                          <a:latin typeface="Times New Roman" panose="02020603050405020304" pitchFamily="18" charset="0"/>
                          <a:ea typeface="Times New Roman" panose="02020603050405020304" pitchFamily="18" charset="0"/>
                          <a:cs typeface="Times New Roman" panose="02020603050405020304" pitchFamily="18" charset="0"/>
                        </a:rPr>
                        <a:t>0.022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2.361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723">
                <a:tc gridSpan="6">
                  <a:txBody>
                    <a:bodyPr/>
                    <a:lstStyle/>
                    <a:p>
                      <a:pPr marL="0" marR="0">
                        <a:lnSpc>
                          <a:spcPct val="115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&lt;.05, ** - </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&lt;.01, *** - </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6456404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Research Main Goal</a:t>
            </a:r>
            <a:endParaRPr lang="en-US" dirty="0"/>
          </a:p>
        </p:txBody>
      </p:sp>
      <p:sp>
        <p:nvSpPr>
          <p:cNvPr id="5" name="Content Placeholder 4"/>
          <p:cNvSpPr>
            <a:spLocks noGrp="1"/>
          </p:cNvSpPr>
          <p:nvPr>
            <p:ph idx="1"/>
            <p:custDataLst>
              <p:tags r:id="rId3"/>
            </p:custDataLst>
          </p:nvPr>
        </p:nvSpPr>
        <p:spPr>
          <a:xfrm>
            <a:off x="457200" y="1905000"/>
            <a:ext cx="8382000" cy="2590799"/>
          </a:xfrm>
        </p:spPr>
        <p:txBody>
          <a:bodyPr>
            <a:normAutofit/>
          </a:bodyPr>
          <a:lstStyle/>
          <a:p>
            <a:pPr marL="0" indent="0">
              <a:buNone/>
            </a:pPr>
            <a:r>
              <a:rPr lang="en-US" sz="4000" dirty="0"/>
              <a:t>Design, develop, and empirically test a set of hands-on tasks </a:t>
            </a:r>
            <a:r>
              <a:rPr lang="en-US" sz="4000" dirty="0" smtClean="0"/>
              <a:t>to </a:t>
            </a:r>
            <a:r>
              <a:rPr lang="en-US" sz="4000" dirty="0"/>
              <a:t>measure the cybersecurity skills level of non-IT professionals</a:t>
            </a:r>
          </a:p>
        </p:txBody>
      </p:sp>
      <p:sp>
        <p:nvSpPr>
          <p:cNvPr id="3" name="Slide Number Placeholder 2"/>
          <p:cNvSpPr>
            <a:spLocks noGrp="1"/>
          </p:cNvSpPr>
          <p:nvPr>
            <p:ph type="sldNum" sz="quarter" idx="4294967295"/>
          </p:nvPr>
        </p:nvSpPr>
        <p:spPr>
          <a:xfrm>
            <a:off x="6705600" y="6356350"/>
            <a:ext cx="2133600" cy="365125"/>
          </a:xfrm>
          <a:prstGeom prst="rect">
            <a:avLst/>
          </a:prstGeom>
        </p:spPr>
        <p:txBody>
          <a:bodyPr/>
          <a:lstStyle/>
          <a:p>
            <a:fld id="{33D6E5A2-EC83-451F-A719-9AC1370DD5CF}" type="slidenum">
              <a:rPr lang="en-US" smtClean="0"/>
              <a:pPr/>
              <a:t>4</a:t>
            </a:fld>
            <a:endParaRPr lang="en-US" dirty="0"/>
          </a:p>
        </p:txBody>
      </p:sp>
    </p:spTree>
    <p:custDataLst>
      <p:tags r:id="rId1"/>
    </p:custDataLst>
    <p:extLst>
      <p:ext uri="{BB962C8B-B14F-4D97-AF65-F5344CB8AC3E}">
        <p14:creationId xmlns:p14="http://schemas.microsoft.com/office/powerpoint/2010/main" val="16406457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a:ext>
            </a:extLst>
          </a:blip>
          <a:stretch>
            <a:fillRect/>
          </a:stretch>
        </p:blipFill>
        <p:spPr>
          <a:xfrm>
            <a:off x="0" y="1524000"/>
            <a:ext cx="9144000" cy="2819400"/>
          </a:xfrm>
          <a:prstGeom prst="rect">
            <a:avLst/>
          </a:prstGeom>
        </p:spPr>
      </p:pic>
      <p:sp>
        <p:nvSpPr>
          <p:cNvPr id="7" name="Title 1"/>
          <p:cNvSpPr>
            <a:spLocks noGrp="1"/>
          </p:cNvSpPr>
          <p:nvPr>
            <p:ph type="title"/>
          </p:nvPr>
        </p:nvSpPr>
        <p:spPr>
          <a:xfrm>
            <a:off x="381000" y="230188"/>
            <a:ext cx="8382000" cy="664797"/>
          </a:xfrm>
        </p:spPr>
        <p:txBody>
          <a:bodyPr/>
          <a:lstStyle/>
          <a:p>
            <a:r>
              <a:rPr lang="en-US" sz="4400" dirty="0"/>
              <a:t>Data Analysis</a:t>
            </a:r>
          </a:p>
        </p:txBody>
      </p:sp>
      <p:sp>
        <p:nvSpPr>
          <p:cNvPr id="8" name="Content Placeholder 7"/>
          <p:cNvSpPr txBox="1">
            <a:spLocks/>
          </p:cNvSpPr>
          <p:nvPr/>
        </p:nvSpPr>
        <p:spPr>
          <a:xfrm>
            <a:off x="381000" y="990600"/>
            <a:ext cx="8382000" cy="443198"/>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Tx/>
              <a:buNone/>
              <a:tabLst/>
              <a:defRPr/>
            </a:pPr>
            <a:r>
              <a:rPr kumimoji="0" lang="en-US" sz="3200" b="0" i="0" u="none" strike="noStrike" kern="1200" cap="none" spc="0" normalizeH="0" baseline="0" noProof="0" dirty="0" smtClean="0">
                <a:ln>
                  <a:noFill/>
                </a:ln>
                <a:solidFill>
                  <a:srgbClr val="FFFFFF"/>
                </a:solidFill>
                <a:effectLst/>
                <a:uLnTx/>
                <a:uFillTx/>
                <a:latin typeface="Calibri"/>
                <a:ea typeface="+mn-ea"/>
                <a:cs typeface="+mn-cs"/>
              </a:rPr>
              <a:t>Means and </a:t>
            </a:r>
            <a:r>
              <a:rPr lang="en-US" dirty="0" smtClean="0">
                <a:solidFill>
                  <a:srgbClr val="FFFFFF"/>
                </a:solidFill>
                <a:latin typeface="Calibri"/>
              </a:rPr>
              <a:t>Standard Deviations </a:t>
            </a:r>
            <a:r>
              <a:rPr kumimoji="0" lang="en-US" sz="3200" b="0" i="0" u="none" strike="noStrike" kern="1200" cap="none" spc="0" normalizeH="0" noProof="0" dirty="0" smtClean="0">
                <a:ln>
                  <a:noFill/>
                </a:ln>
                <a:solidFill>
                  <a:srgbClr val="FFFFFF"/>
                </a:solidFill>
                <a:effectLst/>
                <a:uLnTx/>
                <a:uFillTx/>
                <a:latin typeface="Calibri"/>
                <a:ea typeface="+mn-ea"/>
                <a:cs typeface="+mn-cs"/>
              </a:rPr>
              <a:t>for Job Function</a:t>
            </a:r>
            <a:endParaRPr kumimoji="0" lang="en-US" sz="32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9" name="Picture 8"/>
          <p:cNvPicPr/>
          <p:nvPr/>
        </p:nvPicPr>
        <p:blipFill>
          <a:blip r:embed="rId6">
            <a:extLst>
              <a:ext uri="{28A0092B-C50C-407E-A947-70E740481C1C}">
                <a14:useLocalDpi xmlns:a14="http://schemas.microsoft.com/office/drawing/2010/main"/>
              </a:ext>
            </a:extLst>
          </a:blip>
          <a:stretch>
            <a:fillRect/>
          </a:stretch>
        </p:blipFill>
        <p:spPr>
          <a:xfrm>
            <a:off x="0" y="4419600"/>
            <a:ext cx="9144000" cy="2438400"/>
          </a:xfrm>
          <a:prstGeom prst="rect">
            <a:avLst/>
          </a:prstGeom>
        </p:spPr>
      </p:pic>
    </p:spTree>
    <p:extLst>
      <p:ext uri="{BB962C8B-B14F-4D97-AF65-F5344CB8AC3E}">
        <p14:creationId xmlns:p14="http://schemas.microsoft.com/office/powerpoint/2010/main" val="208999574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Data Analysis</a:t>
            </a:r>
          </a:p>
        </p:txBody>
      </p:sp>
      <p:sp>
        <p:nvSpPr>
          <p:cNvPr id="7" name="Content Placeholder 7"/>
          <p:cNvSpPr txBox="1">
            <a:spLocks/>
          </p:cNvSpPr>
          <p:nvPr/>
        </p:nvSpPr>
        <p:spPr>
          <a:xfrm>
            <a:off x="381000" y="990600"/>
            <a:ext cx="8382000" cy="443198"/>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Tx/>
              <a:buNone/>
              <a:tabLst/>
              <a:defRPr/>
            </a:pPr>
            <a:r>
              <a:rPr kumimoji="0" lang="en-US" sz="3200" b="0" i="0" u="none" strike="noStrike" kern="1200" cap="none" spc="0" normalizeH="0" baseline="0" noProof="0" dirty="0" smtClean="0">
                <a:ln>
                  <a:noFill/>
                </a:ln>
                <a:solidFill>
                  <a:srgbClr val="FFFFFF"/>
                </a:solidFill>
                <a:effectLst/>
                <a:uLnTx/>
                <a:uFillTx/>
                <a:latin typeface="Calibri"/>
                <a:ea typeface="+mn-ea"/>
                <a:cs typeface="+mn-cs"/>
              </a:rPr>
              <a:t>ANOVA Results</a:t>
            </a:r>
            <a:r>
              <a:rPr kumimoji="0" lang="en-US" sz="3200" b="0" i="0" u="none" strike="noStrike" kern="1200" cap="none" spc="0" normalizeH="0" noProof="0" dirty="0" smtClean="0">
                <a:ln>
                  <a:noFill/>
                </a:ln>
                <a:solidFill>
                  <a:srgbClr val="FFFFFF"/>
                </a:solidFill>
                <a:effectLst/>
                <a:uLnTx/>
                <a:uFillTx/>
                <a:latin typeface="Calibri"/>
                <a:ea typeface="+mn-ea"/>
                <a:cs typeface="+mn-cs"/>
              </a:rPr>
              <a:t> for Job Function</a:t>
            </a:r>
            <a:endParaRPr kumimoji="0" lang="en-US" sz="3200" b="0"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994697159"/>
              </p:ext>
            </p:extLst>
          </p:nvPr>
        </p:nvGraphicFramePr>
        <p:xfrm>
          <a:off x="685800" y="1600200"/>
          <a:ext cx="7162801" cy="3505200"/>
        </p:xfrm>
        <a:graphic>
          <a:graphicData uri="http://schemas.openxmlformats.org/drawingml/2006/table">
            <a:tbl>
              <a:tblPr firstRow="1" firstCol="1" bandRow="1"/>
              <a:tblGrid>
                <a:gridCol w="3048000"/>
                <a:gridCol w="446014"/>
                <a:gridCol w="1419667"/>
                <a:gridCol w="945490"/>
                <a:gridCol w="1032876"/>
                <a:gridCol w="270754"/>
              </a:tblGrid>
              <a:tr h="203427">
                <a:tc>
                  <a:txBody>
                    <a:bodyPr/>
                    <a:lstStyle/>
                    <a:p>
                      <a:pPr>
                        <a:lnSpc>
                          <a:spcPct val="115000"/>
                        </a:lnSpc>
                      </a:pPr>
                      <a:endParaRPr lang="en-US" sz="2000">
                        <a:effectLst/>
                        <a:latin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ANOVA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r>
              <a:tr h="375557">
                <a:tc>
                  <a:txBody>
                    <a:bodyPr/>
                    <a:lstStyle/>
                    <a:p>
                      <a:pPr marL="0" marR="0">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Item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 Square between Groups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Malware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0.017</a:t>
                      </a: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1.262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PII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0.042</a:t>
                      </a: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1.683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WIS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0.016</a:t>
                      </a: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1.128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Overall CSI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0.016</a:t>
                      </a: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1.690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723">
                <a:tc gridSpan="6">
                  <a:txBody>
                    <a:bodyPr/>
                    <a:lstStyle/>
                    <a:p>
                      <a:pPr marL="0" marR="0">
                        <a:lnSpc>
                          <a:spcPct val="115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&lt;.05, ** - </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&lt;.01, *** - </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86235898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Data Analysis</a:t>
            </a:r>
          </a:p>
        </p:txBody>
      </p:sp>
      <p:sp>
        <p:nvSpPr>
          <p:cNvPr id="7" name="Content Placeholder 7"/>
          <p:cNvSpPr txBox="1">
            <a:spLocks/>
          </p:cNvSpPr>
          <p:nvPr/>
        </p:nvSpPr>
        <p:spPr>
          <a:xfrm>
            <a:off x="381000" y="838200"/>
            <a:ext cx="8763000" cy="42934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363" rtl="0" eaLnBrk="1" fontAlgn="auto" latinLnBrk="0" hangingPunct="1">
              <a:lnSpc>
                <a:spcPct val="90000"/>
              </a:lnSpc>
              <a:spcBef>
                <a:spcPct val="20000"/>
              </a:spcBef>
              <a:spcAft>
                <a:spcPts val="0"/>
              </a:spcAft>
              <a:buClrTx/>
              <a:buSzTx/>
              <a:buNone/>
              <a:tabLst/>
              <a:defRPr/>
            </a:pPr>
            <a:r>
              <a:rPr kumimoji="0" lang="en-US" sz="3100" b="0" i="0" u="none" strike="noStrike" kern="1200" cap="none" spc="0" normalizeH="0" baseline="0" noProof="0" dirty="0" smtClean="0">
                <a:ln>
                  <a:noFill/>
                </a:ln>
                <a:solidFill>
                  <a:srgbClr val="FFFFFF"/>
                </a:solidFill>
                <a:effectLst/>
                <a:uLnTx/>
                <a:uFillTx/>
                <a:latin typeface="Calibri"/>
                <a:ea typeface="+mn-ea"/>
                <a:cs typeface="+mn-cs"/>
              </a:rPr>
              <a:t>Means</a:t>
            </a:r>
            <a:r>
              <a:rPr kumimoji="0" lang="en-US" sz="3100" b="0" i="0" u="none" strike="noStrike" kern="1200" cap="none" spc="0" normalizeH="0" noProof="0" dirty="0" smtClean="0">
                <a:ln>
                  <a:noFill/>
                </a:ln>
                <a:solidFill>
                  <a:srgbClr val="FFFFFF"/>
                </a:solidFill>
                <a:effectLst/>
                <a:uLnTx/>
                <a:uFillTx/>
                <a:latin typeface="Calibri"/>
                <a:ea typeface="+mn-ea"/>
                <a:cs typeface="+mn-cs"/>
              </a:rPr>
              <a:t> and Std. Dev. for Hours Accessing the Internet</a:t>
            </a:r>
            <a:endParaRPr kumimoji="0" lang="en-US" sz="31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4" name="Picture 3"/>
          <p:cNvPicPr/>
          <p:nvPr/>
        </p:nvPicPr>
        <p:blipFill>
          <a:blip r:embed="rId5" cstate="print">
            <a:extLst>
              <a:ext uri="{28A0092B-C50C-407E-A947-70E740481C1C}">
                <a14:useLocalDpi xmlns:a14="http://schemas.microsoft.com/office/drawing/2010/main"/>
              </a:ext>
            </a:extLst>
          </a:blip>
          <a:stretch>
            <a:fillRect/>
          </a:stretch>
        </p:blipFill>
        <p:spPr>
          <a:xfrm>
            <a:off x="76200" y="1295400"/>
            <a:ext cx="8991600" cy="2819400"/>
          </a:xfrm>
          <a:prstGeom prst="rect">
            <a:avLst/>
          </a:prstGeom>
        </p:spPr>
      </p:pic>
      <p:pic>
        <p:nvPicPr>
          <p:cNvPr id="5" name="Picture 4"/>
          <p:cNvPicPr/>
          <p:nvPr/>
        </p:nvPicPr>
        <p:blipFill>
          <a:blip r:embed="rId6" cstate="print">
            <a:extLst>
              <a:ext uri="{28A0092B-C50C-407E-A947-70E740481C1C}">
                <a14:useLocalDpi xmlns:a14="http://schemas.microsoft.com/office/drawing/2010/main"/>
              </a:ext>
            </a:extLst>
          </a:blip>
          <a:stretch>
            <a:fillRect/>
          </a:stretch>
        </p:blipFill>
        <p:spPr>
          <a:xfrm>
            <a:off x="76200" y="4267200"/>
            <a:ext cx="8991600" cy="2514600"/>
          </a:xfrm>
          <a:prstGeom prst="rect">
            <a:avLst/>
          </a:prstGeom>
        </p:spPr>
      </p:pic>
    </p:spTree>
    <p:extLst>
      <p:ext uri="{BB962C8B-B14F-4D97-AF65-F5344CB8AC3E}">
        <p14:creationId xmlns:p14="http://schemas.microsoft.com/office/powerpoint/2010/main" val="123688593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Data Analysis</a:t>
            </a:r>
          </a:p>
        </p:txBody>
      </p:sp>
      <p:sp>
        <p:nvSpPr>
          <p:cNvPr id="7" name="Content Placeholder 7"/>
          <p:cNvSpPr txBox="1">
            <a:spLocks/>
          </p:cNvSpPr>
          <p:nvPr/>
        </p:nvSpPr>
        <p:spPr>
          <a:xfrm>
            <a:off x="381000" y="990600"/>
            <a:ext cx="8382000" cy="443198"/>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Tx/>
              <a:buNone/>
              <a:tabLst/>
              <a:defRPr/>
            </a:pPr>
            <a:r>
              <a:rPr kumimoji="0" lang="en-US" sz="3200" b="0" i="0" u="none" strike="noStrike" kern="1200" cap="none" spc="0" normalizeH="0" baseline="0" noProof="0" dirty="0" smtClean="0">
                <a:ln>
                  <a:noFill/>
                </a:ln>
                <a:solidFill>
                  <a:srgbClr val="FFFFFF"/>
                </a:solidFill>
                <a:effectLst/>
                <a:uLnTx/>
                <a:uFillTx/>
                <a:latin typeface="Calibri"/>
                <a:ea typeface="+mn-ea"/>
                <a:cs typeface="+mn-cs"/>
              </a:rPr>
              <a:t>ANOVA </a:t>
            </a:r>
            <a:r>
              <a:rPr lang="en-US" dirty="0" smtClean="0">
                <a:solidFill>
                  <a:srgbClr val="FFFFFF"/>
                </a:solidFill>
                <a:latin typeface="Calibri"/>
              </a:rPr>
              <a:t>Results for Hours Accessing the Internet</a:t>
            </a:r>
            <a:endParaRPr kumimoji="0" lang="en-US" sz="3200" b="0"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1020937132"/>
              </p:ext>
            </p:extLst>
          </p:nvPr>
        </p:nvGraphicFramePr>
        <p:xfrm>
          <a:off x="685800" y="1600200"/>
          <a:ext cx="7162801" cy="3505200"/>
        </p:xfrm>
        <a:graphic>
          <a:graphicData uri="http://schemas.openxmlformats.org/drawingml/2006/table">
            <a:tbl>
              <a:tblPr firstRow="1" firstCol="1" bandRow="1"/>
              <a:tblGrid>
                <a:gridCol w="3048000"/>
                <a:gridCol w="446014"/>
                <a:gridCol w="1419667"/>
                <a:gridCol w="945490"/>
                <a:gridCol w="1032876"/>
                <a:gridCol w="270754"/>
              </a:tblGrid>
              <a:tr h="203427">
                <a:tc>
                  <a:txBody>
                    <a:bodyPr/>
                    <a:lstStyle/>
                    <a:p>
                      <a:pPr>
                        <a:lnSpc>
                          <a:spcPct val="115000"/>
                        </a:lnSpc>
                      </a:pPr>
                      <a:endParaRPr lang="en-US" sz="2000">
                        <a:effectLst/>
                        <a:latin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ANOVA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r>
              <a:tr h="375557">
                <a:tc>
                  <a:txBody>
                    <a:bodyPr/>
                    <a:lstStyle/>
                    <a:p>
                      <a:pPr marL="0" marR="0">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Item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 Square between Groups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Malware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0.014</a:t>
                      </a: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PII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0.049</a:t>
                      </a: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1.939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WIS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0.009</a:t>
                      </a: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0.648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0.691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Overall CSI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0.016</a:t>
                      </a: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1.663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723">
                <a:tc gridSpan="6">
                  <a:txBody>
                    <a:bodyPr/>
                    <a:lstStyle/>
                    <a:p>
                      <a:pPr marL="0" marR="0">
                        <a:lnSpc>
                          <a:spcPct val="115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&lt;.05, ** - </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&lt;.01, *** - </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78827135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Data Analysis</a:t>
            </a:r>
          </a:p>
        </p:txBody>
      </p:sp>
      <p:sp>
        <p:nvSpPr>
          <p:cNvPr id="7" name="Content Placeholder 7"/>
          <p:cNvSpPr txBox="1">
            <a:spLocks/>
          </p:cNvSpPr>
          <p:nvPr/>
        </p:nvSpPr>
        <p:spPr>
          <a:xfrm>
            <a:off x="381000" y="838200"/>
            <a:ext cx="8763000" cy="42934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363" rtl="0" eaLnBrk="1" fontAlgn="auto" latinLnBrk="0" hangingPunct="1">
              <a:lnSpc>
                <a:spcPct val="90000"/>
              </a:lnSpc>
              <a:spcBef>
                <a:spcPct val="20000"/>
              </a:spcBef>
              <a:spcAft>
                <a:spcPts val="0"/>
              </a:spcAft>
              <a:buClrTx/>
              <a:buSzTx/>
              <a:buNone/>
              <a:tabLst/>
              <a:defRPr/>
            </a:pPr>
            <a:r>
              <a:rPr kumimoji="0" lang="en-US" sz="3100" b="0" i="0" u="none" strike="noStrike" kern="1200" cap="none" spc="0" normalizeH="0" baseline="0" noProof="0" dirty="0" smtClean="0">
                <a:ln>
                  <a:noFill/>
                </a:ln>
                <a:solidFill>
                  <a:srgbClr val="FFFFFF"/>
                </a:solidFill>
                <a:effectLst/>
                <a:uLnTx/>
                <a:uFillTx/>
                <a:latin typeface="Calibri"/>
                <a:ea typeface="+mn-ea"/>
                <a:cs typeface="+mn-cs"/>
              </a:rPr>
              <a:t>Means</a:t>
            </a:r>
            <a:r>
              <a:rPr kumimoji="0" lang="en-US" sz="3100" b="0" i="0" u="none" strike="noStrike" kern="1200" cap="none" spc="0" normalizeH="0" noProof="0" dirty="0" smtClean="0">
                <a:ln>
                  <a:noFill/>
                </a:ln>
                <a:solidFill>
                  <a:srgbClr val="FFFFFF"/>
                </a:solidFill>
                <a:effectLst/>
                <a:uLnTx/>
                <a:uFillTx/>
                <a:latin typeface="Calibri"/>
                <a:ea typeface="+mn-ea"/>
                <a:cs typeface="+mn-cs"/>
              </a:rPr>
              <a:t> and Std. Deviations for Primary Online Activity</a:t>
            </a:r>
            <a:endParaRPr kumimoji="0" lang="en-US" sz="31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4" name="Picture 3"/>
          <p:cNvPicPr/>
          <p:nvPr/>
        </p:nvPicPr>
        <p:blipFill>
          <a:blip r:embed="rId5">
            <a:extLst>
              <a:ext uri="{28A0092B-C50C-407E-A947-70E740481C1C}">
                <a14:useLocalDpi xmlns:a14="http://schemas.microsoft.com/office/drawing/2010/main"/>
              </a:ext>
            </a:extLst>
          </a:blip>
          <a:stretch>
            <a:fillRect/>
          </a:stretch>
        </p:blipFill>
        <p:spPr>
          <a:xfrm>
            <a:off x="76200" y="1295400"/>
            <a:ext cx="8991600" cy="2743200"/>
          </a:xfrm>
          <a:prstGeom prst="rect">
            <a:avLst/>
          </a:prstGeom>
        </p:spPr>
      </p:pic>
      <p:pic>
        <p:nvPicPr>
          <p:cNvPr id="5" name="Picture 4"/>
          <p:cNvPicPr/>
          <p:nvPr/>
        </p:nvPicPr>
        <p:blipFill>
          <a:blip r:embed="rId6">
            <a:extLst>
              <a:ext uri="{28A0092B-C50C-407E-A947-70E740481C1C}">
                <a14:useLocalDpi xmlns:a14="http://schemas.microsoft.com/office/drawing/2010/main"/>
              </a:ext>
            </a:extLst>
          </a:blip>
          <a:stretch>
            <a:fillRect/>
          </a:stretch>
        </p:blipFill>
        <p:spPr>
          <a:xfrm>
            <a:off x="76200" y="4191000"/>
            <a:ext cx="8915400" cy="2667000"/>
          </a:xfrm>
          <a:prstGeom prst="rect">
            <a:avLst/>
          </a:prstGeom>
        </p:spPr>
      </p:pic>
    </p:spTree>
    <p:extLst>
      <p:ext uri="{BB962C8B-B14F-4D97-AF65-F5344CB8AC3E}">
        <p14:creationId xmlns:p14="http://schemas.microsoft.com/office/powerpoint/2010/main" val="415193206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Data Analysis</a:t>
            </a:r>
          </a:p>
        </p:txBody>
      </p:sp>
      <p:sp>
        <p:nvSpPr>
          <p:cNvPr id="7" name="Content Placeholder 7"/>
          <p:cNvSpPr txBox="1">
            <a:spLocks/>
          </p:cNvSpPr>
          <p:nvPr/>
        </p:nvSpPr>
        <p:spPr>
          <a:xfrm>
            <a:off x="381000" y="990600"/>
            <a:ext cx="8382000" cy="443198"/>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Tx/>
              <a:buNone/>
              <a:tabLst/>
              <a:defRPr/>
            </a:pPr>
            <a:r>
              <a:rPr kumimoji="0" lang="en-US" sz="3200" b="0" i="0" u="none" strike="noStrike" kern="1200" cap="none" spc="0" normalizeH="0" baseline="0" noProof="0" dirty="0" smtClean="0">
                <a:ln>
                  <a:noFill/>
                </a:ln>
                <a:solidFill>
                  <a:srgbClr val="FFFFFF"/>
                </a:solidFill>
                <a:effectLst/>
                <a:uLnTx/>
                <a:uFillTx/>
                <a:latin typeface="Calibri"/>
                <a:ea typeface="+mn-ea"/>
                <a:cs typeface="+mn-cs"/>
              </a:rPr>
              <a:t>ANOVA </a:t>
            </a:r>
            <a:r>
              <a:rPr lang="en-US" dirty="0" smtClean="0">
                <a:solidFill>
                  <a:srgbClr val="FFFFFF"/>
                </a:solidFill>
                <a:latin typeface="Calibri"/>
              </a:rPr>
              <a:t>Results for Primary Online Activity</a:t>
            </a:r>
            <a:endParaRPr kumimoji="0" lang="en-US" sz="3200" b="0"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1956913712"/>
              </p:ext>
            </p:extLst>
          </p:nvPr>
        </p:nvGraphicFramePr>
        <p:xfrm>
          <a:off x="685800" y="1600200"/>
          <a:ext cx="7162801" cy="3505200"/>
        </p:xfrm>
        <a:graphic>
          <a:graphicData uri="http://schemas.openxmlformats.org/drawingml/2006/table">
            <a:tbl>
              <a:tblPr firstRow="1" firstCol="1" bandRow="1"/>
              <a:tblGrid>
                <a:gridCol w="3048000"/>
                <a:gridCol w="446014"/>
                <a:gridCol w="1419667"/>
                <a:gridCol w="945490"/>
                <a:gridCol w="1032876"/>
                <a:gridCol w="270754"/>
              </a:tblGrid>
              <a:tr h="203427">
                <a:tc>
                  <a:txBody>
                    <a:bodyPr/>
                    <a:lstStyle/>
                    <a:p>
                      <a:pPr>
                        <a:lnSpc>
                          <a:spcPct val="115000"/>
                        </a:lnSpc>
                      </a:pPr>
                      <a:endParaRPr lang="en-US" sz="2000">
                        <a:effectLst/>
                        <a:latin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ANOVA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r>
              <a:tr h="375557">
                <a:tc>
                  <a:txBody>
                    <a:bodyPr/>
                    <a:lstStyle/>
                    <a:p>
                      <a:pPr marL="0" marR="0">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Item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 Square between Groups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Malware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0.013</a:t>
                      </a: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0.969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0.447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a:noFill/>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PII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0.014</a:t>
                      </a: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0.537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0.779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a:noFill/>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WIS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SK</a:t>
                      </a:r>
                      <a:r>
                        <a:rPr lang="en-US" sz="2000"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0.009</a:t>
                      </a: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0.678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0.667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a:noFill/>
                    </a:lnT>
                    <a:lnB w="12700" cap="flat" cmpd="sng" algn="ctr">
                      <a:solidFill>
                        <a:srgbClr val="000000"/>
                      </a:solidFill>
                      <a:prstDash val="solid"/>
                      <a:round/>
                      <a:headEnd type="none" w="med" len="med"/>
                      <a:tailEnd type="none" w="med" len="med"/>
                    </a:lnB>
                  </a:tcPr>
                </a:tc>
              </a:tr>
              <a:tr h="234723">
                <a:tc>
                  <a:txBody>
                    <a:bodyPr/>
                    <a:lstStyle/>
                    <a:p>
                      <a:pPr marL="0" marR="0">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Overall CSI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0.003</a:t>
                      </a: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0.934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723">
                <a:tc gridSpan="6">
                  <a:txBody>
                    <a:bodyPr/>
                    <a:lstStyle/>
                    <a:p>
                      <a:pPr marL="0" marR="0">
                        <a:lnSpc>
                          <a:spcPct val="115000"/>
                        </a:lnSpc>
                        <a:spcBef>
                          <a:spcPts val="0"/>
                        </a:spcBef>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&lt;.05, ** - </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&lt;.01, *** - </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79800587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a:t>Data Analysis</a:t>
            </a:r>
          </a:p>
        </p:txBody>
      </p:sp>
      <p:sp>
        <p:nvSpPr>
          <p:cNvPr id="8" name="Content Placeholder 7"/>
          <p:cNvSpPr>
            <a:spLocks noGrp="1"/>
          </p:cNvSpPr>
          <p:nvPr>
            <p:ph idx="1"/>
          </p:nvPr>
        </p:nvSpPr>
        <p:spPr>
          <a:xfrm>
            <a:off x="381000" y="1219200"/>
            <a:ext cx="8686800" cy="5334000"/>
          </a:xfrm>
        </p:spPr>
        <p:txBody>
          <a:bodyPr/>
          <a:lstStyle/>
          <a:p>
            <a:r>
              <a:rPr lang="en-US" sz="3000" dirty="0"/>
              <a:t>RQ1: Literature </a:t>
            </a:r>
            <a:r>
              <a:rPr lang="en-US" sz="3000" dirty="0" smtClean="0"/>
              <a:t>review and expert </a:t>
            </a:r>
            <a:r>
              <a:rPr lang="en-US" sz="3000" dirty="0"/>
              <a:t>panel</a:t>
            </a:r>
          </a:p>
          <a:p>
            <a:r>
              <a:rPr lang="en-US" sz="3000" dirty="0"/>
              <a:t>RQ2: Literature review and expert panel</a:t>
            </a:r>
          </a:p>
          <a:p>
            <a:r>
              <a:rPr lang="en-US" sz="3000" dirty="0"/>
              <a:t>RQ3: Validating CSI benchmarking index</a:t>
            </a:r>
          </a:p>
          <a:p>
            <a:pPr lvl="1"/>
            <a:r>
              <a:rPr lang="en-US" sz="3000" dirty="0"/>
              <a:t>Expert panel and pilot-test</a:t>
            </a:r>
          </a:p>
          <a:p>
            <a:r>
              <a:rPr lang="en-US" sz="3000" dirty="0"/>
              <a:t>RQ4: Test the level of cybersecurity skills </a:t>
            </a:r>
          </a:p>
          <a:p>
            <a:r>
              <a:rPr lang="en-US" sz="3000" dirty="0"/>
              <a:t>RQ5: </a:t>
            </a:r>
            <a:r>
              <a:rPr lang="en-US" sz="3000" dirty="0" smtClean="0"/>
              <a:t>Descriptive and one-way Analysis of  Variance</a:t>
            </a:r>
            <a:endParaRPr lang="en-US" sz="3000" dirty="0"/>
          </a:p>
          <a:p>
            <a:pPr lvl="1"/>
            <a:r>
              <a:rPr lang="en-US" dirty="0" smtClean="0"/>
              <a:t>Age</a:t>
            </a:r>
          </a:p>
          <a:p>
            <a:pPr lvl="1"/>
            <a:r>
              <a:rPr lang="en-US" dirty="0" smtClean="0"/>
              <a:t>Gender</a:t>
            </a:r>
            <a:endParaRPr lang="en-US" dirty="0"/>
          </a:p>
          <a:p>
            <a:pPr lvl="1"/>
            <a:r>
              <a:rPr lang="en-US" dirty="0" smtClean="0"/>
              <a:t>Education</a:t>
            </a:r>
          </a:p>
          <a:p>
            <a:pPr lvl="1"/>
            <a:r>
              <a:rPr lang="en-US" dirty="0" smtClean="0"/>
              <a:t>Job function</a:t>
            </a:r>
            <a:endParaRPr lang="en-US" dirty="0"/>
          </a:p>
          <a:p>
            <a:pPr marL="0" indent="0">
              <a:buNone/>
            </a:pPr>
            <a:endParaRPr lang="en-US" sz="3000" dirty="0"/>
          </a:p>
        </p:txBody>
      </p:sp>
      <p:sp>
        <p:nvSpPr>
          <p:cNvPr id="4" name="Rectangle 3"/>
          <p:cNvSpPr/>
          <p:nvPr/>
        </p:nvSpPr>
        <p:spPr>
          <a:xfrm>
            <a:off x="3657600" y="4182122"/>
            <a:ext cx="5257800" cy="1428083"/>
          </a:xfrm>
          <a:prstGeom prst="rect">
            <a:avLst/>
          </a:prstGeom>
        </p:spPr>
        <p:txBody>
          <a:bodyPr wrap="square">
            <a:spAutoFit/>
          </a:bodyPr>
          <a:lstStyle/>
          <a:p>
            <a:pPr marL="914400" lvl="1" indent="-396875" defTabSz="914363">
              <a:lnSpc>
                <a:spcPct val="90000"/>
              </a:lnSpc>
              <a:spcBef>
                <a:spcPct val="20000"/>
              </a:spcBef>
              <a:buBlip>
                <a:blip r:embed="rId3"/>
              </a:buBlip>
            </a:pPr>
            <a:r>
              <a:rPr lang="en-US" sz="2800" dirty="0" smtClean="0">
                <a:solidFill>
                  <a:srgbClr val="FFFFFF"/>
                </a:solidFill>
              </a:rPr>
              <a:t>Experience using technology</a:t>
            </a:r>
          </a:p>
          <a:p>
            <a:pPr marL="914400" lvl="1" indent="-396875" defTabSz="914363">
              <a:lnSpc>
                <a:spcPct val="90000"/>
              </a:lnSpc>
              <a:spcBef>
                <a:spcPct val="20000"/>
              </a:spcBef>
              <a:buBlip>
                <a:blip r:embed="rId3"/>
              </a:buBlip>
            </a:pPr>
            <a:r>
              <a:rPr lang="en-US" sz="2800" dirty="0"/>
              <a:t>Primary activity</a:t>
            </a:r>
          </a:p>
          <a:p>
            <a:pPr marL="914400" lvl="1" indent="-396875" defTabSz="914363">
              <a:lnSpc>
                <a:spcPct val="90000"/>
              </a:lnSpc>
              <a:spcBef>
                <a:spcPct val="20000"/>
              </a:spcBef>
              <a:buBlip>
                <a:blip r:embed="rId3"/>
              </a:buBlip>
            </a:pPr>
            <a:r>
              <a:rPr lang="en-US" sz="2800" dirty="0" smtClean="0"/>
              <a:t>Hours online</a:t>
            </a:r>
            <a:endParaRPr lang="en-US" sz="2800" dirty="0">
              <a:solidFill>
                <a:srgbClr val="FFFFFF"/>
              </a:solidFill>
            </a:endParaRPr>
          </a:p>
        </p:txBody>
      </p:sp>
    </p:spTree>
    <p:extLst>
      <p:ext uri="{BB962C8B-B14F-4D97-AF65-F5344CB8AC3E}">
        <p14:creationId xmlns:p14="http://schemas.microsoft.com/office/powerpoint/2010/main" val="271354904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Contributions &amp; Implications</a:t>
            </a:r>
            <a:endParaRPr lang="en-US" sz="4400" dirty="0"/>
          </a:p>
        </p:txBody>
      </p:sp>
      <p:sp>
        <p:nvSpPr>
          <p:cNvPr id="3" name="Content Placeholder 2"/>
          <p:cNvSpPr>
            <a:spLocks noGrp="1"/>
          </p:cNvSpPr>
          <p:nvPr>
            <p:ph idx="1"/>
          </p:nvPr>
        </p:nvSpPr>
        <p:spPr>
          <a:xfrm>
            <a:off x="381000" y="1143000"/>
            <a:ext cx="8382000" cy="4789003"/>
          </a:xfrm>
        </p:spPr>
        <p:txBody>
          <a:bodyPr/>
          <a:lstStyle/>
          <a:p>
            <a:r>
              <a:rPr lang="en-US" dirty="0" smtClean="0"/>
              <a:t>Notable to the IS body of knowledge</a:t>
            </a:r>
          </a:p>
          <a:p>
            <a:r>
              <a:rPr lang="en-US" dirty="0" smtClean="0"/>
              <a:t>Provides insight for researchers and practitioners</a:t>
            </a:r>
          </a:p>
          <a:p>
            <a:pPr lvl="1"/>
            <a:r>
              <a:rPr lang="en-US" dirty="0" smtClean="0"/>
              <a:t>Understanding </a:t>
            </a:r>
            <a:r>
              <a:rPr lang="en-US" dirty="0"/>
              <a:t>an employee’s cybersecurity skills level is critical to securing information and the systems that stores </a:t>
            </a:r>
            <a:r>
              <a:rPr lang="en-US" dirty="0" smtClean="0"/>
              <a:t>it</a:t>
            </a:r>
            <a:endParaRPr lang="en-US" dirty="0"/>
          </a:p>
          <a:p>
            <a:pPr lvl="1"/>
            <a:r>
              <a:rPr lang="en-US" dirty="0"/>
              <a:t>Assessing the cybersecurity skills level of non-IT professionals</a:t>
            </a:r>
          </a:p>
          <a:p>
            <a:pPr lvl="1"/>
            <a:r>
              <a:rPr lang="en-US" dirty="0" smtClean="0"/>
              <a:t>Assist in the mitigation of threats due to vulnerabilities and breaches caused by non-IT professionals</a:t>
            </a:r>
          </a:p>
        </p:txBody>
      </p:sp>
    </p:spTree>
    <p:extLst>
      <p:ext uri="{BB962C8B-B14F-4D97-AF65-F5344CB8AC3E}">
        <p14:creationId xmlns:p14="http://schemas.microsoft.com/office/powerpoint/2010/main" val="207613863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0188"/>
            <a:ext cx="8610600" cy="664797"/>
          </a:xfrm>
        </p:spPr>
        <p:txBody>
          <a:bodyPr/>
          <a:lstStyle/>
          <a:p>
            <a:r>
              <a:rPr lang="en-US" dirty="0" smtClean="0"/>
              <a:t>Future Research</a:t>
            </a:r>
            <a:endParaRPr lang="en-US" dirty="0"/>
          </a:p>
        </p:txBody>
      </p:sp>
      <p:sp>
        <p:nvSpPr>
          <p:cNvPr id="3" name="Content Placeholder 2"/>
          <p:cNvSpPr>
            <a:spLocks noGrp="1"/>
          </p:cNvSpPr>
          <p:nvPr>
            <p:ph idx="1"/>
          </p:nvPr>
        </p:nvSpPr>
        <p:spPr>
          <a:xfrm>
            <a:off x="381000" y="1066800"/>
            <a:ext cx="8610600" cy="4825937"/>
          </a:xfrm>
        </p:spPr>
        <p:txBody>
          <a:bodyPr/>
          <a:lstStyle/>
          <a:p>
            <a:r>
              <a:rPr lang="en-US" dirty="0" smtClean="0"/>
              <a:t>Widen the recruitment community to increase generalizability</a:t>
            </a:r>
          </a:p>
          <a:p>
            <a:r>
              <a:rPr lang="en-US" dirty="0" smtClean="0"/>
              <a:t>Specific population to determine if the CSI level of a supervisor affects the CSI of a subordinate</a:t>
            </a:r>
          </a:p>
          <a:p>
            <a:r>
              <a:rPr lang="en-US" dirty="0" smtClean="0"/>
              <a:t>Organizational culture effects on CSI level of its employees</a:t>
            </a:r>
          </a:p>
          <a:p>
            <a:r>
              <a:rPr lang="en-US" dirty="0" smtClean="0"/>
              <a:t>Investigation of the effects of behaviors (i.e., curiosity, boredom, etc.) or emotions</a:t>
            </a:r>
          </a:p>
          <a:p>
            <a:r>
              <a:rPr lang="en-US" dirty="0" smtClean="0"/>
              <a:t>Replicated as a video presentation using an audience response system</a:t>
            </a:r>
          </a:p>
        </p:txBody>
      </p:sp>
    </p:spTree>
    <p:extLst>
      <p:ext uri="{BB962C8B-B14F-4D97-AF65-F5344CB8AC3E}">
        <p14:creationId xmlns:p14="http://schemas.microsoft.com/office/powerpoint/2010/main" val="1424978473"/>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76200" y="6569075"/>
            <a:ext cx="594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2">
                  <a:lumMod val="50000"/>
                </a:schemeClr>
              </a:solidFill>
            </a:endParaRPr>
          </a:p>
        </p:txBody>
      </p:sp>
      <p:sp>
        <p:nvSpPr>
          <p:cNvPr id="7" name="Title 1"/>
          <p:cNvSpPr txBox="1">
            <a:spLocks/>
          </p:cNvSpPr>
          <p:nvPr/>
        </p:nvSpPr>
        <p:spPr>
          <a:xfrm>
            <a:off x="381000" y="230188"/>
            <a:ext cx="8382000" cy="664797"/>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sz="6000" dirty="0" smtClean="0"/>
              <a:t>Thank you . . . </a:t>
            </a:r>
            <a:endParaRPr lang="en-US" sz="6000" dirty="0"/>
          </a:p>
        </p:txBody>
      </p:sp>
      <p:sp>
        <p:nvSpPr>
          <p:cNvPr id="8" name="Title 1"/>
          <p:cNvSpPr txBox="1">
            <a:spLocks/>
          </p:cNvSpPr>
          <p:nvPr/>
        </p:nvSpPr>
        <p:spPr>
          <a:xfrm>
            <a:off x="3048000" y="2819400"/>
            <a:ext cx="3048000" cy="1676400"/>
          </a:xfrm>
          <a:prstGeom prst="rect">
            <a:avLst/>
          </a:prstGeom>
        </p:spPr>
        <p:txBody>
          <a:bodyPr anchor="ct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smtClean="0"/>
              <a:t>Questions?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29400" y="6172200"/>
            <a:ext cx="2428875" cy="647700"/>
          </a:xfrm>
          <a:prstGeom prst="rect">
            <a:avLst/>
          </a:prstGeom>
        </p:spPr>
      </p:pic>
    </p:spTree>
    <p:extLst>
      <p:ext uri="{BB962C8B-B14F-4D97-AF65-F5344CB8AC3E}">
        <p14:creationId xmlns:p14="http://schemas.microsoft.com/office/powerpoint/2010/main" val="148496841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Main Research Question</a:t>
            </a:r>
            <a:endParaRPr lang="en-US" dirty="0"/>
          </a:p>
        </p:txBody>
      </p:sp>
      <p:sp>
        <p:nvSpPr>
          <p:cNvPr id="5" name="Content Placeholder 4"/>
          <p:cNvSpPr>
            <a:spLocks noGrp="1"/>
          </p:cNvSpPr>
          <p:nvPr>
            <p:ph idx="1"/>
            <p:custDataLst>
              <p:tags r:id="rId3"/>
            </p:custDataLst>
          </p:nvPr>
        </p:nvSpPr>
        <p:spPr>
          <a:xfrm>
            <a:off x="457200" y="1905000"/>
            <a:ext cx="8382000" cy="2590799"/>
          </a:xfrm>
        </p:spPr>
        <p:txBody>
          <a:bodyPr>
            <a:normAutofit/>
          </a:bodyPr>
          <a:lstStyle/>
          <a:p>
            <a:pPr marL="0" indent="0">
              <a:buNone/>
            </a:pPr>
            <a:r>
              <a:rPr lang="en-US" sz="4000" dirty="0"/>
              <a:t>What tasks will enable the validation of a hierarchical measure for observable cybersecurity skills of non-IT professionals?</a:t>
            </a:r>
          </a:p>
        </p:txBody>
      </p:sp>
      <p:sp>
        <p:nvSpPr>
          <p:cNvPr id="3" name="Slide Number Placeholder 2"/>
          <p:cNvSpPr>
            <a:spLocks noGrp="1"/>
          </p:cNvSpPr>
          <p:nvPr>
            <p:ph type="sldNum" sz="quarter" idx="4294967295"/>
          </p:nvPr>
        </p:nvSpPr>
        <p:spPr>
          <a:xfrm>
            <a:off x="6705600" y="6356350"/>
            <a:ext cx="2133600" cy="365125"/>
          </a:xfrm>
          <a:prstGeom prst="rect">
            <a:avLst/>
          </a:prstGeom>
        </p:spPr>
        <p:txBody>
          <a:bodyPr/>
          <a:lstStyle/>
          <a:p>
            <a:fld id="{33D6E5A2-EC83-451F-A719-9AC1370DD5CF}" type="slidenum">
              <a:rPr lang="en-US" smtClean="0"/>
              <a:pPr/>
              <a:t>5</a:t>
            </a:fld>
            <a:endParaRPr lang="en-US" dirty="0"/>
          </a:p>
        </p:txBody>
      </p:sp>
    </p:spTree>
    <p:custDataLst>
      <p:tags r:id="rId1"/>
    </p:custDataLst>
    <p:extLst>
      <p:ext uri="{BB962C8B-B14F-4D97-AF65-F5344CB8AC3E}">
        <p14:creationId xmlns:p14="http://schemas.microsoft.com/office/powerpoint/2010/main" val="39366139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Research Questions</a:t>
            </a:r>
            <a:endParaRPr lang="en-US" dirty="0"/>
          </a:p>
        </p:txBody>
      </p:sp>
      <p:sp>
        <p:nvSpPr>
          <p:cNvPr id="5" name="Content Placeholder 4"/>
          <p:cNvSpPr>
            <a:spLocks noGrp="1"/>
          </p:cNvSpPr>
          <p:nvPr>
            <p:ph idx="1"/>
            <p:custDataLst>
              <p:tags r:id="rId3"/>
            </p:custDataLst>
          </p:nvPr>
        </p:nvSpPr>
        <p:spPr>
          <a:xfrm>
            <a:off x="381000" y="990600"/>
            <a:ext cx="8077200" cy="5185387"/>
          </a:xfrm>
        </p:spPr>
        <p:txBody>
          <a:bodyPr>
            <a:normAutofit fontScale="92500"/>
          </a:bodyPr>
          <a:lstStyle/>
          <a:p>
            <a:pPr marL="914400" indent="-914400">
              <a:buNone/>
            </a:pPr>
            <a:r>
              <a:rPr lang="en-US" dirty="0"/>
              <a:t>RQ1: What are the specific subject matter experts (SMEs) identified set of </a:t>
            </a:r>
            <a:r>
              <a:rPr lang="en-US" i="1" dirty="0"/>
              <a:t>cybersecurity</a:t>
            </a:r>
            <a:r>
              <a:rPr lang="en-US" b="1" i="1" dirty="0">
                <a:solidFill>
                  <a:schemeClr val="accent1">
                    <a:lumMod val="60000"/>
                    <a:lumOff val="40000"/>
                  </a:schemeClr>
                </a:solidFill>
              </a:rPr>
              <a:t> skills </a:t>
            </a:r>
            <a:r>
              <a:rPr lang="en-US" dirty="0"/>
              <a:t>of non-IT professionals, which address the most common organizational cybersecurity threats?</a:t>
            </a:r>
          </a:p>
          <a:p>
            <a:pPr marL="914400" indent="-914400">
              <a:buNone/>
            </a:pPr>
            <a:r>
              <a:rPr lang="en-US" dirty="0"/>
              <a:t>RQ2: What are the specific SMEs identified </a:t>
            </a:r>
            <a:r>
              <a:rPr lang="en-US" b="1" i="1" dirty="0">
                <a:solidFill>
                  <a:schemeClr val="accent1">
                    <a:lumMod val="60000"/>
                    <a:lumOff val="40000"/>
                  </a:schemeClr>
                </a:solidFill>
              </a:rPr>
              <a:t>tasks</a:t>
            </a:r>
            <a:r>
              <a:rPr lang="en-US" b="1" i="1" dirty="0">
                <a:solidFill>
                  <a:schemeClr val="accent1">
                    <a:lumMod val="40000"/>
                    <a:lumOff val="60000"/>
                  </a:schemeClr>
                </a:solidFill>
              </a:rPr>
              <a:t> </a:t>
            </a:r>
            <a:r>
              <a:rPr lang="en-US" dirty="0"/>
              <a:t>that can be categorized, linked, and validated to the set of the identified cybersecurity skills?</a:t>
            </a:r>
          </a:p>
          <a:p>
            <a:pPr marL="914400" indent="-914400">
              <a:buNone/>
            </a:pPr>
            <a:r>
              <a:rPr lang="en-US" dirty="0"/>
              <a:t>RQ3: What are the specific SMEs identified </a:t>
            </a:r>
            <a:r>
              <a:rPr lang="en-US" b="1" i="1" dirty="0">
                <a:solidFill>
                  <a:schemeClr val="accent1">
                    <a:lumMod val="60000"/>
                    <a:lumOff val="40000"/>
                  </a:schemeClr>
                </a:solidFill>
              </a:rPr>
              <a:t>weights</a:t>
            </a:r>
            <a:r>
              <a:rPr lang="en-US" dirty="0"/>
              <a:t> of the tasks and skills that enable a validated hierarchical aggregation to the Cybersecurity Skills Index (CSI) benchmarking index?</a:t>
            </a:r>
          </a:p>
        </p:txBody>
      </p:sp>
      <p:sp>
        <p:nvSpPr>
          <p:cNvPr id="3" name="Slide Number Placeholder 2"/>
          <p:cNvSpPr>
            <a:spLocks noGrp="1"/>
          </p:cNvSpPr>
          <p:nvPr>
            <p:ph type="sldNum" sz="quarter" idx="4294967295"/>
          </p:nvPr>
        </p:nvSpPr>
        <p:spPr>
          <a:xfrm>
            <a:off x="6705600" y="6356350"/>
            <a:ext cx="2133600" cy="365125"/>
          </a:xfrm>
          <a:prstGeom prst="rect">
            <a:avLst/>
          </a:prstGeom>
        </p:spPr>
        <p:txBody>
          <a:bodyPr/>
          <a:lstStyle/>
          <a:p>
            <a:fld id="{33D6E5A2-EC83-451F-A719-9AC1370DD5CF}" type="slidenum">
              <a:rPr lang="en-US" smtClean="0"/>
              <a:pPr/>
              <a:t>6</a:t>
            </a:fld>
            <a:endParaRPr lang="en-US" dirty="0"/>
          </a:p>
        </p:txBody>
      </p:sp>
    </p:spTree>
    <p:custDataLst>
      <p:tags r:id="rId1"/>
    </p:custDataLst>
    <p:extLst>
      <p:ext uri="{BB962C8B-B14F-4D97-AF65-F5344CB8AC3E}">
        <p14:creationId xmlns:p14="http://schemas.microsoft.com/office/powerpoint/2010/main" val="21062856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Research Questions</a:t>
            </a:r>
            <a:endParaRPr lang="en-US" dirty="0"/>
          </a:p>
        </p:txBody>
      </p:sp>
      <p:sp>
        <p:nvSpPr>
          <p:cNvPr id="5" name="Content Placeholder 4"/>
          <p:cNvSpPr>
            <a:spLocks noGrp="1"/>
          </p:cNvSpPr>
          <p:nvPr>
            <p:ph idx="1"/>
            <p:custDataLst>
              <p:tags r:id="rId3"/>
            </p:custDataLst>
          </p:nvPr>
        </p:nvSpPr>
        <p:spPr>
          <a:xfrm>
            <a:off x="381000" y="1139213"/>
            <a:ext cx="8077200" cy="4499587"/>
          </a:xfrm>
        </p:spPr>
        <p:txBody>
          <a:bodyPr>
            <a:normAutofit/>
          </a:bodyPr>
          <a:lstStyle/>
          <a:p>
            <a:pPr marL="914400" indent="-914400">
              <a:buNone/>
            </a:pPr>
            <a:r>
              <a:rPr lang="en-US" dirty="0" smtClean="0"/>
              <a:t>RQ4: What </a:t>
            </a:r>
            <a:r>
              <a:rPr lang="en-US" dirty="0"/>
              <a:t>are the </a:t>
            </a:r>
            <a:r>
              <a:rPr lang="en-US" b="1" i="1" dirty="0">
                <a:solidFill>
                  <a:schemeClr val="accent1">
                    <a:lumMod val="60000"/>
                    <a:lumOff val="40000"/>
                  </a:schemeClr>
                </a:solidFill>
              </a:rPr>
              <a:t>scores</a:t>
            </a:r>
            <a:r>
              <a:rPr lang="en-US" dirty="0"/>
              <a:t> of the </a:t>
            </a:r>
            <a:r>
              <a:rPr lang="en-US" dirty="0" smtClean="0"/>
              <a:t>CSI </a:t>
            </a:r>
            <a:r>
              <a:rPr lang="en-US" dirty="0"/>
              <a:t>benchmarking index for the aggregated set of SMEs identified cybersecurity skills of a group of </a:t>
            </a:r>
            <a:r>
              <a:rPr lang="en-US" dirty="0" smtClean="0"/>
              <a:t>non-IT </a:t>
            </a:r>
            <a:r>
              <a:rPr lang="en-US" dirty="0"/>
              <a:t>professionals? </a:t>
            </a:r>
          </a:p>
          <a:p>
            <a:pPr marL="914400" indent="-914400">
              <a:buNone/>
            </a:pPr>
            <a:r>
              <a:rPr lang="en-US" dirty="0"/>
              <a:t>RQ5: Are there any significant differences to CSI based on age, gender, educational level, job function, </a:t>
            </a:r>
            <a:r>
              <a:rPr lang="en-US" dirty="0" smtClean="0"/>
              <a:t>primary online activity, hours accessing the Internet, or </a:t>
            </a:r>
            <a:r>
              <a:rPr lang="en-US" dirty="0"/>
              <a:t>experience with technology?</a:t>
            </a:r>
          </a:p>
        </p:txBody>
      </p:sp>
      <p:sp>
        <p:nvSpPr>
          <p:cNvPr id="3" name="Slide Number Placeholder 2"/>
          <p:cNvSpPr>
            <a:spLocks noGrp="1"/>
          </p:cNvSpPr>
          <p:nvPr>
            <p:ph type="sldNum" sz="quarter" idx="4294967295"/>
          </p:nvPr>
        </p:nvSpPr>
        <p:spPr>
          <a:xfrm>
            <a:off x="6705600" y="6356350"/>
            <a:ext cx="2133600" cy="365125"/>
          </a:xfrm>
          <a:prstGeom prst="rect">
            <a:avLst/>
          </a:prstGeom>
        </p:spPr>
        <p:txBody>
          <a:bodyPr/>
          <a:lstStyle/>
          <a:p>
            <a:fld id="{33D6E5A2-EC83-451F-A719-9AC1370DD5CF}" type="slidenum">
              <a:rPr lang="en-US" smtClean="0"/>
              <a:pPr/>
              <a:t>7</a:t>
            </a:fld>
            <a:endParaRPr lang="en-US" dirty="0"/>
          </a:p>
        </p:txBody>
      </p:sp>
    </p:spTree>
    <p:custDataLst>
      <p:tags r:id="rId1"/>
    </p:custDataLst>
    <p:extLst>
      <p:ext uri="{BB962C8B-B14F-4D97-AF65-F5344CB8AC3E}">
        <p14:creationId xmlns:p14="http://schemas.microsoft.com/office/powerpoint/2010/main" val="13554188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81000" y="76200"/>
            <a:ext cx="8382000" cy="637097"/>
          </a:xfrm>
        </p:spPr>
        <p:txBody>
          <a:bodyPr/>
          <a:lstStyle/>
          <a:p>
            <a:r>
              <a:rPr lang="en-US" sz="4600" dirty="0" smtClean="0"/>
              <a:t>Review of the Literature</a:t>
            </a:r>
            <a:endParaRPr lang="en-US" sz="4600" dirty="0"/>
          </a:p>
        </p:txBody>
      </p:sp>
      <p:sp>
        <p:nvSpPr>
          <p:cNvPr id="5" name="Content Placeholder 4"/>
          <p:cNvSpPr>
            <a:spLocks noGrp="1"/>
          </p:cNvSpPr>
          <p:nvPr>
            <p:ph idx="1"/>
            <p:custDataLst>
              <p:tags r:id="rId3"/>
            </p:custDataLst>
          </p:nvPr>
        </p:nvSpPr>
        <p:spPr>
          <a:xfrm>
            <a:off x="381000" y="685800"/>
            <a:ext cx="8382000" cy="6019800"/>
          </a:xfrm>
        </p:spPr>
        <p:txBody>
          <a:bodyPr>
            <a:noAutofit/>
          </a:bodyPr>
          <a:lstStyle/>
          <a:p>
            <a:r>
              <a:rPr lang="en-US" sz="2800" dirty="0"/>
              <a:t>Skills and Competencies</a:t>
            </a:r>
            <a:r>
              <a:rPr lang="en-US" sz="2400" dirty="0"/>
              <a:t>	</a:t>
            </a:r>
          </a:p>
          <a:p>
            <a:pPr lvl="1"/>
            <a:r>
              <a:rPr lang="en-US" sz="2200" dirty="0" smtClean="0"/>
              <a:t>Skills </a:t>
            </a:r>
            <a:r>
              <a:rPr lang="en-US" sz="2200" dirty="0"/>
              <a:t>Defined		</a:t>
            </a:r>
          </a:p>
          <a:p>
            <a:pPr lvl="1"/>
            <a:r>
              <a:rPr lang="en-US" sz="2200" dirty="0" smtClean="0"/>
              <a:t>Competence </a:t>
            </a:r>
            <a:r>
              <a:rPr lang="en-US" sz="2200" dirty="0"/>
              <a:t>vs. Skills		</a:t>
            </a:r>
          </a:p>
          <a:p>
            <a:pPr lvl="1"/>
            <a:r>
              <a:rPr lang="en-US" sz="2200" dirty="0" smtClean="0"/>
              <a:t>Information </a:t>
            </a:r>
            <a:r>
              <a:rPr lang="en-US" sz="2200" dirty="0"/>
              <a:t>Technology Skills</a:t>
            </a:r>
            <a:r>
              <a:rPr lang="en-US" sz="2000" dirty="0"/>
              <a:t>	</a:t>
            </a:r>
          </a:p>
          <a:p>
            <a:r>
              <a:rPr lang="en-US" sz="2800" dirty="0"/>
              <a:t>Data Breaches</a:t>
            </a:r>
            <a:r>
              <a:rPr lang="en-US" sz="2400" dirty="0"/>
              <a:t>	</a:t>
            </a:r>
          </a:p>
          <a:p>
            <a:pPr lvl="1"/>
            <a:r>
              <a:rPr lang="en-US" sz="2200" dirty="0" smtClean="0"/>
              <a:t>Social </a:t>
            </a:r>
            <a:r>
              <a:rPr lang="en-US" sz="2200" dirty="0"/>
              <a:t>Engineering	</a:t>
            </a:r>
          </a:p>
          <a:p>
            <a:pPr lvl="1"/>
            <a:r>
              <a:rPr lang="en-US" sz="2200" dirty="0" smtClean="0"/>
              <a:t>Malware</a:t>
            </a:r>
            <a:endParaRPr lang="en-US" sz="2200" dirty="0"/>
          </a:p>
          <a:p>
            <a:pPr lvl="1"/>
            <a:r>
              <a:rPr lang="en-US" sz="2200" dirty="0" smtClean="0"/>
              <a:t>Personally </a:t>
            </a:r>
            <a:r>
              <a:rPr lang="en-US" sz="2200" dirty="0"/>
              <a:t>Identifiable </a:t>
            </a:r>
            <a:r>
              <a:rPr lang="en-US" sz="2200" dirty="0" smtClean="0"/>
              <a:t>Information</a:t>
            </a:r>
            <a:endParaRPr lang="en-US" sz="2200" dirty="0"/>
          </a:p>
          <a:p>
            <a:pPr lvl="2"/>
            <a:r>
              <a:rPr lang="en-US" sz="2000" dirty="0" smtClean="0"/>
              <a:t>Phishing</a:t>
            </a:r>
            <a:r>
              <a:rPr lang="en-US" sz="2000" dirty="0"/>
              <a:t>	</a:t>
            </a:r>
          </a:p>
          <a:p>
            <a:pPr lvl="2"/>
            <a:r>
              <a:rPr lang="en-US" sz="2000" dirty="0" smtClean="0"/>
              <a:t>Social </a:t>
            </a:r>
            <a:r>
              <a:rPr lang="en-US" sz="2000" dirty="0"/>
              <a:t>Media</a:t>
            </a:r>
            <a:r>
              <a:rPr lang="en-US" sz="1600" dirty="0"/>
              <a:t>	</a:t>
            </a:r>
          </a:p>
          <a:p>
            <a:pPr lvl="1"/>
            <a:r>
              <a:rPr lang="en-US" sz="2200" dirty="0" smtClean="0"/>
              <a:t>Work </a:t>
            </a:r>
            <a:r>
              <a:rPr lang="en-US" sz="2200" dirty="0"/>
              <a:t>Information Systems </a:t>
            </a:r>
            <a:r>
              <a:rPr lang="en-US" sz="2200" dirty="0" smtClean="0"/>
              <a:t>Security</a:t>
            </a:r>
            <a:endParaRPr lang="en-US" sz="2200" dirty="0"/>
          </a:p>
          <a:p>
            <a:pPr lvl="2"/>
            <a:r>
              <a:rPr lang="en-US" sz="2000" dirty="0" smtClean="0"/>
              <a:t>Confidential </a:t>
            </a:r>
            <a:r>
              <a:rPr lang="en-US" sz="2000" dirty="0"/>
              <a:t>Information Exposure	</a:t>
            </a:r>
          </a:p>
          <a:p>
            <a:pPr lvl="2"/>
            <a:r>
              <a:rPr lang="en-US" sz="2000" dirty="0" smtClean="0"/>
              <a:t>Password </a:t>
            </a:r>
            <a:r>
              <a:rPr lang="en-US" sz="2000" dirty="0"/>
              <a:t>Exploitations</a:t>
            </a:r>
            <a:r>
              <a:rPr lang="en-US" sz="1600" dirty="0"/>
              <a:t>	</a:t>
            </a:r>
          </a:p>
          <a:p>
            <a:r>
              <a:rPr lang="en-US" sz="2800" dirty="0" smtClean="0"/>
              <a:t>Cybersecurity</a:t>
            </a:r>
            <a:r>
              <a:rPr lang="en-US" sz="2400" dirty="0" smtClean="0"/>
              <a:t>	</a:t>
            </a:r>
          </a:p>
          <a:p>
            <a:pPr lvl="1"/>
            <a:r>
              <a:rPr lang="en-US" sz="2200" dirty="0" smtClean="0"/>
              <a:t>Cybersecurity Skills Shortage		</a:t>
            </a:r>
          </a:p>
          <a:p>
            <a:pPr lvl="1"/>
            <a:r>
              <a:rPr lang="en-US" sz="2200" dirty="0" smtClean="0"/>
              <a:t>Cybersecurity </a:t>
            </a:r>
            <a:r>
              <a:rPr lang="en-US" sz="2200" dirty="0" smtClean="0">
                <a:solidFill>
                  <a:schemeClr val="bg1"/>
                </a:solidFill>
              </a:rPr>
              <a:t>Risk Mitigation and Tools</a:t>
            </a:r>
            <a:r>
              <a:rPr lang="en-US" sz="2000" dirty="0" smtClean="0">
                <a:solidFill>
                  <a:schemeClr val="bg1"/>
                </a:solidFill>
              </a:rPr>
              <a:t>	</a:t>
            </a:r>
          </a:p>
          <a:p>
            <a:endParaRPr lang="en-US" sz="2400" dirty="0">
              <a:solidFill>
                <a:schemeClr val="bg1"/>
              </a:solidFill>
            </a:endParaRPr>
          </a:p>
        </p:txBody>
      </p:sp>
      <p:sp>
        <p:nvSpPr>
          <p:cNvPr id="3" name="Slide Number Placeholder 2"/>
          <p:cNvSpPr>
            <a:spLocks noGrp="1"/>
          </p:cNvSpPr>
          <p:nvPr>
            <p:ph type="sldNum" sz="quarter" idx="4294967295"/>
          </p:nvPr>
        </p:nvSpPr>
        <p:spPr>
          <a:xfrm>
            <a:off x="6705600" y="6356350"/>
            <a:ext cx="2133600" cy="365125"/>
          </a:xfrm>
          <a:prstGeom prst="rect">
            <a:avLst/>
          </a:prstGeom>
        </p:spPr>
        <p:txBody>
          <a:bodyPr/>
          <a:lstStyle/>
          <a:p>
            <a:fld id="{33D6E5A2-EC83-451F-A719-9AC1370DD5CF}" type="slidenum">
              <a:rPr lang="en-US" smtClean="0"/>
              <a:pPr/>
              <a:t>8</a:t>
            </a:fld>
            <a:endParaRPr lang="en-US" dirty="0"/>
          </a:p>
        </p:txBody>
      </p:sp>
    </p:spTree>
    <p:custDataLst>
      <p:tags r:id="rId1"/>
    </p:custDataLst>
    <p:extLst>
      <p:ext uri="{BB962C8B-B14F-4D97-AF65-F5344CB8AC3E}">
        <p14:creationId xmlns:p14="http://schemas.microsoft.com/office/powerpoint/2010/main" val="30218781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37097"/>
          </a:xfrm>
        </p:spPr>
        <p:txBody>
          <a:bodyPr/>
          <a:lstStyle/>
          <a:p>
            <a:r>
              <a:rPr lang="en-US" sz="4600" dirty="0" smtClean="0"/>
              <a:t>Skills </a:t>
            </a:r>
            <a:r>
              <a:rPr lang="en-US" sz="4600" dirty="0"/>
              <a:t>and </a:t>
            </a:r>
            <a:r>
              <a:rPr lang="en-US" sz="4600" dirty="0" smtClean="0"/>
              <a:t>Competencies</a:t>
            </a:r>
            <a:endParaRPr lang="en-US" sz="4600" dirty="0"/>
          </a:p>
        </p:txBody>
      </p:sp>
      <p:sp>
        <p:nvSpPr>
          <p:cNvPr id="8" name="Content Placeholder 7"/>
          <p:cNvSpPr>
            <a:spLocks noGrp="1"/>
          </p:cNvSpPr>
          <p:nvPr>
            <p:ph idx="1"/>
          </p:nvPr>
        </p:nvSpPr>
        <p:spPr>
          <a:xfrm>
            <a:off x="381000" y="1219200"/>
            <a:ext cx="8610600" cy="4419671"/>
          </a:xfrm>
        </p:spPr>
        <p:txBody>
          <a:bodyPr/>
          <a:lstStyle/>
          <a:p>
            <a:r>
              <a:rPr lang="en-US" dirty="0"/>
              <a:t>Skills are defined as the combination of knowledge, experience, and ability to do something </a:t>
            </a:r>
            <a:r>
              <a:rPr lang="en-US" dirty="0" smtClean="0"/>
              <a:t>well </a:t>
            </a:r>
            <a:r>
              <a:rPr lang="en-US" sz="2400" dirty="0"/>
              <a:t>(Boyatzis &amp; Kolb, </a:t>
            </a:r>
            <a:r>
              <a:rPr lang="en-US" sz="2400" dirty="0" smtClean="0"/>
              <a:t>1991)</a:t>
            </a:r>
          </a:p>
          <a:p>
            <a:r>
              <a:rPr lang="en-US" dirty="0" smtClean="0"/>
              <a:t>Cybersecurity skills are defined as an </a:t>
            </a:r>
            <a:r>
              <a:rPr lang="en-US" dirty="0"/>
              <a:t>individual’s technical knowledge, experience, and ability</a:t>
            </a:r>
            <a:r>
              <a:rPr lang="en-US" i="1" dirty="0" smtClean="0"/>
              <a:t> </a:t>
            </a:r>
            <a:r>
              <a:rPr lang="en-US" dirty="0"/>
              <a:t>surrounding the hardware and software required to execute information security in protecting their IT against damage, unauthorized use, modification, and/or </a:t>
            </a:r>
            <a:r>
              <a:rPr lang="en-US" dirty="0" smtClean="0"/>
              <a:t>exploitation </a:t>
            </a:r>
            <a:r>
              <a:rPr lang="en-US" sz="2400" dirty="0"/>
              <a:t>(Boyatzis &amp; Kolb, 1991; Choi, Levy, &amp; Hovav, 2014)</a:t>
            </a:r>
          </a:p>
        </p:txBody>
      </p:sp>
    </p:spTree>
    <p:extLst>
      <p:ext uri="{BB962C8B-B14F-4D97-AF65-F5344CB8AC3E}">
        <p14:creationId xmlns:p14="http://schemas.microsoft.com/office/powerpoint/2010/main" val="11529050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7-00134_MS_Qwest_templat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D45093-9C65-46FB-9332-B88902DC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with white cloud border design)</Template>
  <TotalTime>3202</TotalTime>
  <Words>2383</Words>
  <Application>Microsoft Macintosh PowerPoint</Application>
  <PresentationFormat>On-screen Show (4:3)</PresentationFormat>
  <Paragraphs>505</Paragraphs>
  <Slides>49</Slides>
  <Notes>49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49</vt:i4>
      </vt:variant>
    </vt:vector>
  </HeadingPairs>
  <TitlesOfParts>
    <vt:vector size="56" baseType="lpstr">
      <vt:lpstr>Calibri</vt:lpstr>
      <vt:lpstr>Courier New</vt:lpstr>
      <vt:lpstr>Times New Roman</vt:lpstr>
      <vt:lpstr>Arial</vt:lpstr>
      <vt:lpstr>7-00134_MS_Qwest_template_Segoe</vt:lpstr>
      <vt:lpstr>White with Courier font for code slides</vt:lpstr>
      <vt:lpstr>1_White with Courier font for code slides</vt:lpstr>
      <vt:lpstr>Development of the Cybersecurity Skills Index (CSI): A Scenarios-Based, Hands-On Measure of Non-IT Professionals’ Cybersecurity Skills</vt:lpstr>
      <vt:lpstr>Overview</vt:lpstr>
      <vt:lpstr>Problem Statement</vt:lpstr>
      <vt:lpstr>Research Main Goal</vt:lpstr>
      <vt:lpstr>Main Research Question</vt:lpstr>
      <vt:lpstr>Research Questions</vt:lpstr>
      <vt:lpstr>Research Questions</vt:lpstr>
      <vt:lpstr>Review of the Literature</vt:lpstr>
      <vt:lpstr>Skills and Competencies</vt:lpstr>
      <vt:lpstr>Skills and Competencies</vt:lpstr>
      <vt:lpstr>Data Breaches</vt:lpstr>
      <vt:lpstr>Cybersecurity  Skills Shortage</vt:lpstr>
      <vt:lpstr>Cybersecurity  Risk Mitigation and Tools</vt:lpstr>
      <vt:lpstr>Methodology</vt:lpstr>
      <vt:lpstr>Overview of the Research Design Process</vt:lpstr>
      <vt:lpstr>Results</vt:lpstr>
      <vt:lpstr>Results (cont.)</vt:lpstr>
      <vt:lpstr>Results (cont.)</vt:lpstr>
      <vt:lpstr>Results (cont.)</vt:lpstr>
      <vt:lpstr>Conceptual Design of the CSI  as an iPad App</vt:lpstr>
      <vt:lpstr>Scenario-Based, Hands-On Task  Skill Levels</vt:lpstr>
      <vt:lpstr>Scenario-Based, Hands-On Task  Skill Levels</vt:lpstr>
      <vt:lpstr>MyCyberSkills™ Prototype</vt:lpstr>
      <vt:lpstr>MyCyberSkills™ Prototype</vt:lpstr>
      <vt:lpstr>MyCyberSkills™ Prototype</vt:lpstr>
      <vt:lpstr>MyCyberSkills™ Prototype</vt:lpstr>
      <vt:lpstr>Results (cont.)</vt:lpstr>
      <vt:lpstr>Results (cont.)</vt:lpstr>
      <vt:lpstr>Data Analysis</vt:lpstr>
      <vt:lpstr>Data Analysis</vt:lpstr>
      <vt:lpstr>Data Analysis</vt:lpstr>
      <vt:lpstr>Data Analysis</vt:lpstr>
      <vt:lpstr>Data Analysis</vt:lpstr>
      <vt:lpstr>Data Analysis</vt:lpstr>
      <vt:lpstr>Data Analysis</vt:lpstr>
      <vt:lpstr>Data Analysis</vt:lpstr>
      <vt:lpstr>Data Analysis</vt:lpstr>
      <vt:lpstr>Data Analysis</vt:lpstr>
      <vt:lpstr>Data Analysis</vt:lpstr>
      <vt:lpstr>Data Analysis</vt:lpstr>
      <vt:lpstr>Data Analysis</vt:lpstr>
      <vt:lpstr>Data Analysis</vt:lpstr>
      <vt:lpstr>Data Analysis</vt:lpstr>
      <vt:lpstr>Data Analysis</vt:lpstr>
      <vt:lpstr>Data Analysis</vt:lpstr>
      <vt:lpstr>Data Analysis</vt:lpstr>
      <vt:lpstr>Contributions &amp; Implications</vt:lpstr>
      <vt:lpstr>Future Research</vt:lpstr>
      <vt:lpstr>PowerPoint Presentation</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Anonymous</dc:creator>
  <cp:lastModifiedBy>Anastacia Webster</cp:lastModifiedBy>
  <cp:revision>223</cp:revision>
  <cp:lastPrinted>2018-02-15T21:09:26Z</cp:lastPrinted>
  <dcterms:created xsi:type="dcterms:W3CDTF">2015-11-25T13:35:17Z</dcterms:created>
  <dcterms:modified xsi:type="dcterms:W3CDTF">2018-02-15T21:10:26Z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TC102867179990</vt:lpwstr>
  </property>
</Properties>
</file>